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6"/>
  </p:notesMasterIdLst>
  <p:sldIdLst>
    <p:sldId id="256" r:id="rId2"/>
    <p:sldId id="257" r:id="rId3"/>
    <p:sldId id="303" r:id="rId4"/>
    <p:sldId id="304" r:id="rId5"/>
    <p:sldId id="305" r:id="rId6"/>
    <p:sldId id="292" r:id="rId7"/>
    <p:sldId id="293" r:id="rId8"/>
    <p:sldId id="258" r:id="rId9"/>
    <p:sldId id="259" r:id="rId10"/>
    <p:sldId id="260" r:id="rId11"/>
    <p:sldId id="349" r:id="rId12"/>
    <p:sldId id="306" r:id="rId13"/>
    <p:sldId id="261" r:id="rId14"/>
    <p:sldId id="307" r:id="rId15"/>
    <p:sldId id="263" r:id="rId16"/>
    <p:sldId id="262" r:id="rId17"/>
    <p:sldId id="345" r:id="rId18"/>
    <p:sldId id="346" r:id="rId19"/>
    <p:sldId id="347" r:id="rId20"/>
    <p:sldId id="348" r:id="rId21"/>
    <p:sldId id="350" r:id="rId22"/>
    <p:sldId id="315" r:id="rId23"/>
    <p:sldId id="329" r:id="rId24"/>
    <p:sldId id="330" r:id="rId25"/>
    <p:sldId id="331" r:id="rId26"/>
    <p:sldId id="309" r:id="rId27"/>
    <p:sldId id="264" r:id="rId28"/>
    <p:sldId id="310" r:id="rId29"/>
    <p:sldId id="332" r:id="rId30"/>
    <p:sldId id="265" r:id="rId31"/>
    <p:sldId id="311" r:id="rId32"/>
    <p:sldId id="333" r:id="rId33"/>
    <p:sldId id="334" r:id="rId34"/>
    <p:sldId id="335" r:id="rId35"/>
    <p:sldId id="351" r:id="rId36"/>
    <p:sldId id="314" r:id="rId37"/>
    <p:sldId id="336" r:id="rId38"/>
    <p:sldId id="337" r:id="rId39"/>
    <p:sldId id="338" r:id="rId40"/>
    <p:sldId id="313" r:id="rId41"/>
    <p:sldId id="339" r:id="rId42"/>
    <p:sldId id="312" r:id="rId43"/>
    <p:sldId id="340" r:id="rId44"/>
    <p:sldId id="341" r:id="rId45"/>
    <p:sldId id="343" r:id="rId46"/>
    <p:sldId id="316" r:id="rId47"/>
    <p:sldId id="342" r:id="rId48"/>
    <p:sldId id="344" r:id="rId49"/>
    <p:sldId id="352" r:id="rId50"/>
    <p:sldId id="318" r:id="rId51"/>
    <p:sldId id="272" r:id="rId52"/>
    <p:sldId id="319" r:id="rId53"/>
    <p:sldId id="273" r:id="rId54"/>
    <p:sldId id="355" r:id="rId55"/>
    <p:sldId id="353" r:id="rId56"/>
    <p:sldId id="274" r:id="rId57"/>
    <p:sldId id="320" r:id="rId58"/>
    <p:sldId id="300" r:id="rId59"/>
    <p:sldId id="321" r:id="rId60"/>
    <p:sldId id="301" r:id="rId61"/>
    <p:sldId id="322" r:id="rId62"/>
    <p:sldId id="302" r:id="rId63"/>
    <p:sldId id="354" r:id="rId64"/>
    <p:sldId id="327" r:id="rId65"/>
    <p:sldId id="275" r:id="rId66"/>
    <p:sldId id="298" r:id="rId67"/>
    <p:sldId id="326" r:id="rId68"/>
    <p:sldId id="323" r:id="rId69"/>
    <p:sldId id="299" r:id="rId70"/>
    <p:sldId id="276" r:id="rId71"/>
    <p:sldId id="277" r:id="rId72"/>
    <p:sldId id="324" r:id="rId73"/>
    <p:sldId id="278" r:id="rId74"/>
    <p:sldId id="27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45ED31-906B-40FD-A977-C257264DFE06}">
          <p14:sldIdLst>
            <p14:sldId id="256"/>
            <p14:sldId id="257"/>
            <p14:sldId id="303"/>
            <p14:sldId id="304"/>
            <p14:sldId id="305"/>
            <p14:sldId id="292"/>
            <p14:sldId id="293"/>
            <p14:sldId id="258"/>
            <p14:sldId id="259"/>
            <p14:sldId id="260"/>
            <p14:sldId id="349"/>
            <p14:sldId id="306"/>
            <p14:sldId id="261"/>
            <p14:sldId id="307"/>
            <p14:sldId id="263"/>
            <p14:sldId id="262"/>
            <p14:sldId id="345"/>
            <p14:sldId id="346"/>
            <p14:sldId id="347"/>
            <p14:sldId id="348"/>
            <p14:sldId id="350"/>
            <p14:sldId id="315"/>
            <p14:sldId id="329"/>
            <p14:sldId id="330"/>
            <p14:sldId id="331"/>
            <p14:sldId id="309"/>
            <p14:sldId id="264"/>
            <p14:sldId id="310"/>
            <p14:sldId id="332"/>
            <p14:sldId id="265"/>
            <p14:sldId id="311"/>
            <p14:sldId id="333"/>
            <p14:sldId id="334"/>
            <p14:sldId id="335"/>
            <p14:sldId id="351"/>
            <p14:sldId id="314"/>
            <p14:sldId id="336"/>
            <p14:sldId id="337"/>
            <p14:sldId id="338"/>
            <p14:sldId id="313"/>
            <p14:sldId id="339"/>
            <p14:sldId id="312"/>
            <p14:sldId id="340"/>
            <p14:sldId id="341"/>
            <p14:sldId id="343"/>
            <p14:sldId id="316"/>
            <p14:sldId id="342"/>
            <p14:sldId id="344"/>
            <p14:sldId id="352"/>
            <p14:sldId id="318"/>
            <p14:sldId id="272"/>
            <p14:sldId id="319"/>
            <p14:sldId id="273"/>
            <p14:sldId id="355"/>
            <p14:sldId id="353"/>
            <p14:sldId id="274"/>
            <p14:sldId id="320"/>
            <p14:sldId id="300"/>
            <p14:sldId id="321"/>
            <p14:sldId id="301"/>
            <p14:sldId id="322"/>
            <p14:sldId id="302"/>
            <p14:sldId id="354"/>
            <p14:sldId id="327"/>
            <p14:sldId id="275"/>
            <p14:sldId id="298"/>
            <p14:sldId id="326"/>
            <p14:sldId id="323"/>
            <p14:sldId id="299"/>
            <p14:sldId id="276"/>
            <p14:sldId id="277"/>
            <p14:sldId id="324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B85C-047C-43A9-9E6C-EFC10F2F8E8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6669-8667-4AC1-A342-33601B043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1FEB00-2EC7-45C1-A425-D37FA680309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43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66347D-B9AC-47AC-893E-6B641060DC0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08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39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7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8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09DE73F-6F64-4B37-974B-3067106D6AD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9A9B140-28EF-43DE-BABB-594E5DF4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5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Role of Businesses (firms) in Circular Flow Diagram  (SSEMI1a, 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224" y="1825625"/>
            <a:ext cx="5060576" cy="47186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Businesses (firms) in the factor market</a:t>
            </a:r>
            <a:r>
              <a:rPr lang="en-US" dirty="0"/>
              <a:t> consume productive resources (land, labor, capital, and entrepreneurship). </a:t>
            </a:r>
          </a:p>
          <a:p>
            <a:pPr lvl="0"/>
            <a:r>
              <a:rPr lang="en-US" b="1" dirty="0"/>
              <a:t>Businesses (firms) in the product market</a:t>
            </a:r>
            <a:r>
              <a:rPr lang="en-US" dirty="0"/>
              <a:t> produce the goods and services purchased by households. </a:t>
            </a:r>
          </a:p>
          <a:p>
            <a:r>
              <a:rPr lang="en-US" dirty="0"/>
              <a:t>The money received by businesses from households is revenue. </a:t>
            </a:r>
          </a:p>
          <a:p>
            <a:r>
              <a:rPr lang="en-US" dirty="0"/>
              <a:t>Money represented by the Dash Arrows)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" r="2671"/>
          <a:stretch/>
        </p:blipFill>
        <p:spPr>
          <a:xfrm>
            <a:off x="838200" y="1739153"/>
            <a:ext cx="4773706" cy="4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microeconomics(BL)</a:t>
            </a:r>
          </a:p>
          <a:p>
            <a:pPr lvl="0"/>
            <a:r>
              <a:rPr lang="en-US" dirty="0"/>
              <a:t>Define macroeconomics (BL)</a:t>
            </a:r>
          </a:p>
          <a:p>
            <a:pPr lvl="0"/>
            <a:r>
              <a:rPr lang="en-US" dirty="0"/>
              <a:t>Define and give example of a product market(BL/PL)</a:t>
            </a:r>
          </a:p>
          <a:p>
            <a:pPr lvl="0"/>
            <a:r>
              <a:rPr lang="en-US" dirty="0"/>
              <a:t>Define and give example of a factor or resource market (BL/PL)</a:t>
            </a:r>
          </a:p>
          <a:p>
            <a:pPr lvl="0"/>
            <a:r>
              <a:rPr lang="en-US" dirty="0"/>
              <a:t>Define Economic Interdependence (BL)</a:t>
            </a:r>
          </a:p>
          <a:p>
            <a:pPr lvl="0"/>
            <a:r>
              <a:rPr lang="en-US" dirty="0"/>
              <a:t>Define the circular flow of goods and services(BL)</a:t>
            </a:r>
          </a:p>
        </p:txBody>
      </p:sp>
    </p:spTree>
    <p:extLst>
      <p:ext uri="{BB962C8B-B14F-4D97-AF65-F5344CB8AC3E}">
        <p14:creationId xmlns:p14="http://schemas.microsoft.com/office/powerpoint/2010/main" val="293903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613" y="293408"/>
            <a:ext cx="6584576" cy="61432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you owned a Vans Corp., would you make more or less shoes as the price of the product goes UP? What if the price of the product goes DOWN?</a:t>
            </a:r>
          </a:p>
        </p:txBody>
      </p:sp>
      <p:pic>
        <p:nvPicPr>
          <p:cNvPr id="4" name="Picture 2" descr="Image result for Vans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35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1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Law of Supply and Demand (SSEMI2a)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6435" cy="4351338"/>
          </a:xfrm>
        </p:spPr>
        <p:txBody>
          <a:bodyPr/>
          <a:lstStyle/>
          <a:p>
            <a:pPr lvl="0"/>
            <a:r>
              <a:rPr lang="en-US" b="1" dirty="0"/>
              <a:t>Law of supply:</a:t>
            </a:r>
            <a:r>
              <a:rPr lang="en-US" dirty="0"/>
              <a:t>  an economic principle stating that as price rises, the quantity a seller is willing and able to sell increases.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072" t="31956" r="55435" b="33835"/>
          <a:stretch/>
        </p:blipFill>
        <p:spPr bwMode="auto">
          <a:xfrm>
            <a:off x="6565320" y="1690688"/>
            <a:ext cx="5124656" cy="4907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561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2247" cy="62328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would you (personally) do if the price of Vans shoes went up in value? Would you buy more or less Vans shoes?</a:t>
            </a:r>
          </a:p>
        </p:txBody>
      </p:sp>
      <p:pic>
        <p:nvPicPr>
          <p:cNvPr id="3074" name="Picture 2" descr="Image result for Vans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0" y="0"/>
            <a:ext cx="552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8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Law of Supply and Demand (SSEMI2a)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Prices are rarely stable over a long period of time.</a:t>
            </a:r>
          </a:p>
          <a:p>
            <a:pPr lvl="0"/>
            <a:r>
              <a:rPr lang="en-US" dirty="0"/>
              <a:t>Many factors can affect the supply or demand curves within a market. Here are some of the factors that can affect the price and quantity of a good.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2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Law of Supply and Demand (SSEMI2a)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2" y="1825625"/>
            <a:ext cx="6526306" cy="4351338"/>
          </a:xfrm>
        </p:spPr>
        <p:txBody>
          <a:bodyPr/>
          <a:lstStyle/>
          <a:p>
            <a:pPr lvl="0"/>
            <a:r>
              <a:rPr lang="en-US" b="1" dirty="0"/>
              <a:t>Law of demand:</a:t>
            </a:r>
            <a:r>
              <a:rPr lang="en-US" dirty="0"/>
              <a:t>  an economic principle stating that as the price of a good rises, the quantity of the good consumers are willing and able to buy decreases.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230" t="40291" r="55259" b="27088"/>
          <a:stretch/>
        </p:blipFill>
        <p:spPr bwMode="auto">
          <a:xfrm>
            <a:off x="469171" y="1825625"/>
            <a:ext cx="4640711" cy="4826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63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777" y="311337"/>
            <a:ext cx="5867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Quantity Supplied (SSEMI2b)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894" y="1825625"/>
            <a:ext cx="6687670" cy="479032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quantity supplied </a:t>
            </a:r>
            <a:r>
              <a:rPr lang="en-US" dirty="0"/>
              <a:t>is the amount of a good, service, or resource sellers are willing and able to sell at one specific price. </a:t>
            </a:r>
          </a:p>
          <a:p>
            <a:r>
              <a:rPr lang="en-US" dirty="0"/>
              <a:t>In the graph below, the quantity supplied at a price of $1 is 100 units of the good. </a:t>
            </a:r>
          </a:p>
          <a:p>
            <a:r>
              <a:rPr lang="en-US" dirty="0"/>
              <a:t>The market supply includes the quantities supplied at $1, $2, $3, and all other prices found along the curve. </a:t>
            </a:r>
          </a:p>
          <a:p>
            <a:r>
              <a:rPr lang="en-US" dirty="0"/>
              <a:t>The table in the example below is the </a:t>
            </a:r>
            <a:r>
              <a:rPr lang="en-US" b="1" dirty="0"/>
              <a:t>Supply Schedule </a:t>
            </a:r>
            <a:r>
              <a:rPr lang="en-US" dirty="0"/>
              <a:t>and provides the data you use to create a supply curve.</a:t>
            </a:r>
          </a:p>
        </p:txBody>
      </p:sp>
      <p:pic>
        <p:nvPicPr>
          <p:cNvPr id="5" name="Picture 4" descr="C:\Users\Brock\Desktop\Economics\Images\Supply Schedu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8" y="3445529"/>
            <a:ext cx="4577043" cy="31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ock\Desktop\Economics\Images\Supply Curve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8" y="278925"/>
            <a:ext cx="4559113" cy="2933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24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94" y="239619"/>
            <a:ext cx="71941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Quantity Demanded (SSEMI2)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897341"/>
            <a:ext cx="6902823" cy="48261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quantity demanded </a:t>
            </a:r>
            <a:r>
              <a:rPr lang="en-US" dirty="0"/>
              <a:t>is the amount of a good, service, or resource buyers are willing and able to buy at one specific price. </a:t>
            </a:r>
          </a:p>
          <a:p>
            <a:r>
              <a:rPr lang="en-US" dirty="0"/>
              <a:t>In the graph below, the quantity demanded at a price of $1 is 200 units of the good. </a:t>
            </a:r>
          </a:p>
          <a:p>
            <a:r>
              <a:rPr lang="en-US" dirty="0"/>
              <a:t>The market demand includes the quantities demanded at $1, $2, $3, and all other prices found along the curve. </a:t>
            </a:r>
          </a:p>
          <a:p>
            <a:r>
              <a:rPr lang="en-US" dirty="0"/>
              <a:t>The table in the example below is the </a:t>
            </a:r>
            <a:r>
              <a:rPr lang="en-US" b="1" dirty="0"/>
              <a:t>Demand Schedule </a:t>
            </a:r>
            <a:r>
              <a:rPr lang="en-US" dirty="0"/>
              <a:t>and provides the data you use to create a demand curve.</a:t>
            </a:r>
          </a:p>
        </p:txBody>
      </p:sp>
      <p:pic>
        <p:nvPicPr>
          <p:cNvPr id="5" name="Picture 4" descr="C:\Users\Brock\AppData\Local\Microsoft\Windows\INetCache\Content.Word\Demand Schedu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70" y="3657601"/>
            <a:ext cx="4343989" cy="288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ock\AppData\Local\Microsoft\Windows\INetCache\Content.Word\Demand Curve 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69" y="239618"/>
            <a:ext cx="4343989" cy="3220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87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Did the buyer and seller agree to the equilibrium price?</a:t>
            </a:r>
          </a:p>
        </p:txBody>
      </p:sp>
      <p:pic>
        <p:nvPicPr>
          <p:cNvPr id="12294" name="Picture 6" descr="http://1.bp.blogspot.com/_wDzTfNbQdVU/TNmmqG49CXI/AAAAAAAAD8c/BhnYWmFSF3Y/s1600/CalvinHobbes-Econom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39"/>
          <a:stretch/>
        </p:blipFill>
        <p:spPr bwMode="auto">
          <a:xfrm>
            <a:off x="838200" y="1825625"/>
            <a:ext cx="10515599" cy="48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2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Terms (SSEM1)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Microeconomics:</a:t>
            </a:r>
            <a:r>
              <a:rPr lang="en-US" dirty="0"/>
              <a:t>  the study of people and businesses within a single market. </a:t>
            </a:r>
          </a:p>
          <a:p>
            <a:pPr lvl="0"/>
            <a:r>
              <a:rPr lang="en-US" dirty="0"/>
              <a:t>This small focus—on only one particular market—is one way microeconomics (literally “small economics”) is different from </a:t>
            </a:r>
            <a:r>
              <a:rPr lang="en-US" b="1" dirty="0"/>
              <a:t>macroeconomics</a:t>
            </a:r>
            <a:r>
              <a:rPr lang="en-US" dirty="0"/>
              <a:t> (“large economics”).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1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Equilibrium Price (SSEMI2c)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846" y="2011865"/>
            <a:ext cx="5472953" cy="4165097"/>
          </a:xfrm>
        </p:spPr>
        <p:txBody>
          <a:bodyPr/>
          <a:lstStyle/>
          <a:p>
            <a:pPr lvl="0"/>
            <a:r>
              <a:rPr lang="en-US" b="1" dirty="0"/>
              <a:t>Equilibrium price</a:t>
            </a:r>
            <a:r>
              <a:rPr lang="en-US" dirty="0"/>
              <a:t> or </a:t>
            </a:r>
            <a:r>
              <a:rPr lang="en-US" b="1" dirty="0"/>
              <a:t>market clearing price</a:t>
            </a:r>
            <a:r>
              <a:rPr lang="en-US" dirty="0"/>
              <a:t> is found at the intersection of the market demand and supply curves. </a:t>
            </a:r>
          </a:p>
          <a:p>
            <a:pPr lvl="0"/>
            <a:r>
              <a:rPr lang="en-US" dirty="0"/>
              <a:t>It is the point at which the quantity demanded by consumers is equal to the quantity supplied by producers. </a:t>
            </a:r>
          </a:p>
          <a:p>
            <a:pPr lvl="0"/>
            <a:r>
              <a:rPr lang="en-US" dirty="0"/>
              <a:t>Buyers will buy and sellers will sell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2011866"/>
            <a:ext cx="4912657" cy="45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8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law of supply (BL)</a:t>
            </a:r>
          </a:p>
          <a:p>
            <a:pPr lvl="0"/>
            <a:r>
              <a:rPr lang="en-US" dirty="0"/>
              <a:t>Define law of demand (BL)</a:t>
            </a:r>
          </a:p>
          <a:p>
            <a:pPr lvl="0"/>
            <a:r>
              <a:rPr lang="en-US" dirty="0"/>
              <a:t>Draw and label supply on a graph (DL)</a:t>
            </a:r>
          </a:p>
          <a:p>
            <a:pPr lvl="0"/>
            <a:r>
              <a:rPr lang="en-US" dirty="0"/>
              <a:t>Draw and label demand on a graph (DL)</a:t>
            </a:r>
          </a:p>
          <a:p>
            <a:pPr lvl="0"/>
            <a:r>
              <a:rPr lang="en-US" dirty="0"/>
              <a:t>Draw and label the market-clearing price or equilibrium price graph (BL/PL)</a:t>
            </a:r>
          </a:p>
          <a:p>
            <a:pPr lvl="0"/>
            <a:r>
              <a:rPr lang="en-US" dirty="0"/>
              <a:t>When do buyers interact (purchase goods/services) in a market(DL)</a:t>
            </a:r>
          </a:p>
          <a:p>
            <a:pPr lvl="0"/>
            <a:r>
              <a:rPr lang="en-US" dirty="0"/>
              <a:t>When do sellers interact (sell goods/services)  in a market (DL)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4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365125"/>
            <a:ext cx="5450541" cy="610739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Supply Shifts (SSEMI2e)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06" y="0"/>
            <a:ext cx="5294594" cy="6858000"/>
          </a:xfrm>
        </p:spPr>
      </p:pic>
    </p:spTree>
    <p:extLst>
      <p:ext uri="{BB962C8B-B14F-4D97-AF65-F5344CB8AC3E}">
        <p14:creationId xmlns:p14="http://schemas.microsoft.com/office/powerpoint/2010/main" val="200168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329266"/>
            <a:ext cx="62439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the Supply </a:t>
            </a:r>
            <a:br>
              <a:rPr lang="en-US" dirty="0"/>
            </a:br>
            <a:r>
              <a:rPr lang="en-US" dirty="0"/>
              <a:t>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97741"/>
            <a:ext cx="5316659" cy="4079222"/>
          </a:xfrm>
        </p:spPr>
        <p:txBody>
          <a:bodyPr>
            <a:normAutofit/>
          </a:bodyPr>
          <a:lstStyle/>
          <a:p>
            <a:r>
              <a:rPr lang="en-US" dirty="0"/>
              <a:t>The Top Graph Reads</a:t>
            </a:r>
          </a:p>
          <a:p>
            <a:pPr lvl="1"/>
            <a:r>
              <a:rPr lang="en-US" sz="2800" dirty="0"/>
              <a:t>Supply shifts to the left</a:t>
            </a:r>
          </a:p>
          <a:p>
            <a:pPr lvl="2"/>
            <a:r>
              <a:rPr lang="en-US" sz="2800" dirty="0"/>
              <a:t>Causing a</a:t>
            </a:r>
          </a:p>
          <a:p>
            <a:pPr lvl="3"/>
            <a:r>
              <a:rPr lang="en-US" sz="2800" dirty="0"/>
              <a:t>Decrease in Supply</a:t>
            </a:r>
          </a:p>
          <a:p>
            <a:pPr lvl="3"/>
            <a:r>
              <a:rPr lang="en-US" sz="2800" dirty="0"/>
              <a:t>Equilibrium Price Increases</a:t>
            </a:r>
          </a:p>
          <a:p>
            <a:pPr lvl="3"/>
            <a:r>
              <a:rPr lang="en-US" sz="2800" dirty="0"/>
              <a:t>Equilibrium Quantity Decreases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06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3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9494" y="418913"/>
            <a:ext cx="62439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the Supply </a:t>
            </a:r>
            <a:br>
              <a:rPr lang="en-US" dirty="0"/>
            </a:br>
            <a:r>
              <a:rPr lang="en-US" dirty="0"/>
              <a:t>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271" y="2097741"/>
            <a:ext cx="6203576" cy="4079222"/>
          </a:xfrm>
        </p:spPr>
        <p:txBody>
          <a:bodyPr>
            <a:normAutofit/>
          </a:bodyPr>
          <a:lstStyle/>
          <a:p>
            <a:r>
              <a:rPr lang="en-US" dirty="0"/>
              <a:t>The Bottom Graph Reads</a:t>
            </a:r>
          </a:p>
          <a:p>
            <a:pPr lvl="1"/>
            <a:r>
              <a:rPr lang="en-US" sz="2800" dirty="0"/>
              <a:t>Supply shifts to the right</a:t>
            </a:r>
          </a:p>
          <a:p>
            <a:pPr lvl="2"/>
            <a:r>
              <a:rPr lang="en-US" sz="2800" dirty="0"/>
              <a:t>Causing a</a:t>
            </a:r>
          </a:p>
          <a:p>
            <a:pPr lvl="3"/>
            <a:r>
              <a:rPr lang="en-US" sz="2800" dirty="0"/>
              <a:t>Increase in Supply</a:t>
            </a:r>
          </a:p>
          <a:p>
            <a:pPr lvl="3"/>
            <a:r>
              <a:rPr lang="en-US" sz="2800" dirty="0"/>
              <a:t>Equilibrium Price Decrease</a:t>
            </a:r>
          </a:p>
          <a:p>
            <a:pPr lvl="3"/>
            <a:r>
              <a:rPr lang="en-US" sz="2800" dirty="0"/>
              <a:t>Equilibrium Quantity Increases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9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SUPPLY CHANGE (SHIFT)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 Determinants (SHIFTERS) of Supply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the cost of productive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government regulations (Taxes or Subsidies)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the number of sellers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producer expectations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education</a:t>
            </a:r>
          </a:p>
        </p:txBody>
      </p:sp>
    </p:spTree>
    <p:extLst>
      <p:ext uri="{BB962C8B-B14F-4D97-AF65-F5344CB8AC3E}">
        <p14:creationId xmlns:p14="http://schemas.microsoft.com/office/powerpoint/2010/main" val="216437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1" y="365125"/>
            <a:ext cx="5773270" cy="6214969"/>
          </a:xfrm>
        </p:spPr>
        <p:txBody>
          <a:bodyPr/>
          <a:lstStyle/>
          <a:p>
            <a:pPr algn="ctr"/>
            <a:r>
              <a:rPr lang="en-US" dirty="0"/>
              <a:t>As Vans Corp., would you supply more or less shoes if the price of rubber when up? </a:t>
            </a:r>
          </a:p>
        </p:txBody>
      </p:sp>
      <p:pic>
        <p:nvPicPr>
          <p:cNvPr id="6146" name="Picture 2" descr="Image result for Vans sho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73272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2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" y="132043"/>
            <a:ext cx="6575742" cy="114094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Determinants (Shifters) of Supply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8" y="1272988"/>
            <a:ext cx="6378518" cy="536089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Changes in</a:t>
            </a:r>
            <a:r>
              <a:rPr lang="en-US" dirty="0"/>
              <a:t>  .  .  . </a:t>
            </a:r>
          </a:p>
          <a:p>
            <a:r>
              <a:rPr lang="en-US" b="1" dirty="0"/>
              <a:t>Costs of productive resources—</a:t>
            </a:r>
            <a:endParaRPr lang="en-US" dirty="0"/>
          </a:p>
          <a:p>
            <a:pPr lvl="1"/>
            <a:r>
              <a:rPr lang="en-US" sz="2800" dirty="0"/>
              <a:t>If rubber  (INPUT COST) goes up in price</a:t>
            </a:r>
          </a:p>
          <a:p>
            <a:pPr lvl="2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If rubber (INPUT COST) goes down in price</a:t>
            </a:r>
          </a:p>
          <a:p>
            <a:pPr lvl="2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06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2" y="365125"/>
            <a:ext cx="6243917" cy="62328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As a Vans Corp., would you supply more or less shoes if the government increased your property taxes? </a:t>
            </a:r>
          </a:p>
        </p:txBody>
      </p:sp>
      <p:pic>
        <p:nvPicPr>
          <p:cNvPr id="6" name="Picture 2" descr="Image result for Vans sho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1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5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185831"/>
            <a:ext cx="659802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Determinants (Shifters) of Supply (SSEMI2e)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5" y="1690688"/>
            <a:ext cx="6741458" cy="494272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If Vans Property taxes  goes up in price</a:t>
            </a:r>
          </a:p>
          <a:p>
            <a:pPr lvl="2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If Vans Property taxes goes down in price</a:t>
            </a:r>
          </a:p>
          <a:p>
            <a:pPr lvl="2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6" y="0"/>
            <a:ext cx="509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How does a steak make it to the Big Texan?</a:t>
            </a:r>
          </a:p>
        </p:txBody>
      </p:sp>
      <p:pic>
        <p:nvPicPr>
          <p:cNvPr id="1026" name="Picture 2" descr="Image result for Cow fa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3201"/>
            <a:ext cx="53474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mous steak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88" y="1933201"/>
            <a:ext cx="53474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1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33" y="149972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(Shifters) of Supply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2" y="1900518"/>
            <a:ext cx="6490447" cy="4805081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/>
              <a:t>If shoe companies leave the market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If shoe companies enter the market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06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9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518" y="365125"/>
            <a:ext cx="7046257" cy="62687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As a Vans Inc., would you supply more or less shoes if celebrities start wearing Vans? </a:t>
            </a:r>
            <a:endParaRPr lang="en-US" dirty="0"/>
          </a:p>
        </p:txBody>
      </p:sp>
      <p:pic>
        <p:nvPicPr>
          <p:cNvPr id="8196" name="Picture 4" descr="Image result for kanye west wearing v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50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0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1" y="287478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(Shifters) of Supply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1" y="1739153"/>
            <a:ext cx="6490447" cy="480508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Celebrities stop wearing Vans (Change in Expectations) What happens to 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Celebrities start wearing Vans (Change in Expectations) What happens to (PICK GRAPH &amp; READ)</a:t>
            </a:r>
          </a:p>
          <a:p>
            <a:pPr lvl="3"/>
            <a:r>
              <a:rPr lang="en-US" sz="26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5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1" y="287478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(Shifters) of Supply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1" y="1739153"/>
            <a:ext cx="6490447" cy="480508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Vans shoe plant is destroyed in a fire (Change in Technology)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Vans buys new machine to make shoes (Change in Technology)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9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1" y="287478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(Shifters) of Supply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1" y="1739153"/>
            <a:ext cx="6490447" cy="480508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Less skilled workers want to work for Vans (Change in Education)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Vans higher more skilled workers (Change in Education)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Supply: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01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6 determinants of or factors that cause a change in supply(BL)</a:t>
            </a:r>
            <a:endParaRPr lang="en-US" sz="36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61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894" cy="5963957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Demand Shifts</a:t>
            </a:r>
            <a:br>
              <a:rPr lang="en-US" sz="9600" b="1" dirty="0"/>
            </a:br>
            <a:r>
              <a:rPr lang="en-US" sz="9600" b="1" dirty="0"/>
              <a:t>(SSEMI2F)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4" y="-1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3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329266"/>
            <a:ext cx="62439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the Supply </a:t>
            </a:r>
            <a:br>
              <a:rPr lang="en-US" dirty="0"/>
            </a:br>
            <a:r>
              <a:rPr lang="en-US" dirty="0"/>
              <a:t>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97741"/>
            <a:ext cx="5316659" cy="4079222"/>
          </a:xfrm>
        </p:spPr>
        <p:txBody>
          <a:bodyPr>
            <a:normAutofit/>
          </a:bodyPr>
          <a:lstStyle/>
          <a:p>
            <a:r>
              <a:rPr lang="en-US" dirty="0"/>
              <a:t>The Bottom Graph Reads</a:t>
            </a:r>
          </a:p>
          <a:p>
            <a:pPr lvl="1"/>
            <a:r>
              <a:rPr lang="en-US" sz="2800" dirty="0"/>
              <a:t>Demand shifts to the left</a:t>
            </a:r>
          </a:p>
          <a:p>
            <a:pPr lvl="2"/>
            <a:r>
              <a:rPr lang="en-US" sz="2800" dirty="0"/>
              <a:t>Causing a</a:t>
            </a:r>
          </a:p>
          <a:p>
            <a:pPr lvl="3"/>
            <a:r>
              <a:rPr lang="en-US" sz="2800" dirty="0"/>
              <a:t>Decrease in Demand</a:t>
            </a:r>
          </a:p>
          <a:p>
            <a:pPr lvl="3"/>
            <a:r>
              <a:rPr lang="en-US" sz="2800" dirty="0"/>
              <a:t>Equilibrium Price Increases</a:t>
            </a:r>
          </a:p>
          <a:p>
            <a:pPr lvl="3"/>
            <a:r>
              <a:rPr lang="en-US" sz="2800" dirty="0"/>
              <a:t>Equilibrium Quantity Decreases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4" y="-1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9494" y="418913"/>
            <a:ext cx="62439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the Demand </a:t>
            </a:r>
            <a:br>
              <a:rPr lang="en-US" dirty="0"/>
            </a:br>
            <a:r>
              <a:rPr lang="en-US" dirty="0"/>
              <a:t>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271" y="2097741"/>
            <a:ext cx="6203576" cy="4079222"/>
          </a:xfrm>
        </p:spPr>
        <p:txBody>
          <a:bodyPr>
            <a:normAutofit/>
          </a:bodyPr>
          <a:lstStyle/>
          <a:p>
            <a:r>
              <a:rPr lang="en-US" dirty="0"/>
              <a:t>The T0p Graph Reads</a:t>
            </a:r>
          </a:p>
          <a:p>
            <a:pPr lvl="1"/>
            <a:r>
              <a:rPr lang="en-US" sz="2800" dirty="0"/>
              <a:t>Demand shifts to the right</a:t>
            </a:r>
          </a:p>
          <a:p>
            <a:pPr lvl="2"/>
            <a:r>
              <a:rPr lang="en-US" sz="2800" dirty="0"/>
              <a:t>Causing a</a:t>
            </a:r>
          </a:p>
          <a:p>
            <a:pPr lvl="3"/>
            <a:r>
              <a:rPr lang="en-US" sz="2800" dirty="0"/>
              <a:t>Increase in Demand</a:t>
            </a:r>
          </a:p>
          <a:p>
            <a:pPr lvl="3"/>
            <a:r>
              <a:rPr lang="en-US" sz="2800" dirty="0"/>
              <a:t>Equilibrium Price Decrease</a:t>
            </a:r>
          </a:p>
          <a:p>
            <a:pPr lvl="3"/>
            <a:r>
              <a:rPr lang="en-US" sz="2800" dirty="0"/>
              <a:t>Equilibrium Quantity Increases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8" y="0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5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DOES Demand CHANGE (SHIFT)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 Determinants (SHIFTERS) of Demand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price of related goods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dirty="0"/>
              <a:t>Complementary Goods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dirty="0"/>
              <a:t>Substitute Goods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Changes in consumer 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consumer expectations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consumer tastes for a product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Change in number of consumers in the Market</a:t>
            </a:r>
          </a:p>
        </p:txBody>
      </p:sp>
    </p:spTree>
    <p:extLst>
      <p:ext uri="{BB962C8B-B14F-4D97-AF65-F5344CB8AC3E}">
        <p14:creationId xmlns:p14="http://schemas.microsoft.com/office/powerpoint/2010/main" val="38689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65125"/>
            <a:ext cx="108934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How does money go from a business to your hands? </a:t>
            </a:r>
          </a:p>
        </p:txBody>
      </p:sp>
      <p:pic>
        <p:nvPicPr>
          <p:cNvPr id="2050" name="Picture 2" descr="Image result for ca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5" y="1897343"/>
            <a:ext cx="4486835" cy="44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Targ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97343"/>
            <a:ext cx="6336553" cy="44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24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420127"/>
            <a:ext cx="6078070" cy="60177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happens to your demand for Vans, if the price of Skateboards goes UP? (Are the products substitutes or complements)</a:t>
            </a:r>
            <a:br>
              <a:rPr lang="en-US" dirty="0"/>
            </a:br>
            <a:endParaRPr lang="en-US" dirty="0"/>
          </a:p>
        </p:txBody>
      </p:sp>
      <p:pic>
        <p:nvPicPr>
          <p:cNvPr id="10244" name="Picture 4" descr="Image result for famous skateboa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8" y="0"/>
            <a:ext cx="5414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29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1" y="287478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(Demand) of Demand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1" y="1739153"/>
            <a:ext cx="6741459" cy="498437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What happens to demand for Vans if the price of skateboards goes up.(Related Goods, Complementary)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What happens to demand for Vans, if price of skateboards goes down (Related Goods, Complementary)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" y="-1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5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339445"/>
            <a:ext cx="6257364" cy="617911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happens to your demand for Vans, if the price of Jordan's goes UP? (Are the products substitutes or complements)</a:t>
            </a:r>
          </a:p>
        </p:txBody>
      </p:sp>
      <p:pic>
        <p:nvPicPr>
          <p:cNvPr id="9218" name="Picture 2" descr="Image result for Vans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88" y="0"/>
            <a:ext cx="5432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98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1" y="287478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(Demand) of Demand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1" y="1739153"/>
            <a:ext cx="6490447" cy="480508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What happens to demand for Vans if the price of Jordan’s goes down? (Related Goods, Substitute)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What happens to the demand for Vans if the price of Jordan’s goes up?  (Related Goods, Substitute)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" y="-1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39" y="206795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(Demand) of Demand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78" y="1667435"/>
            <a:ext cx="6279688" cy="480508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800" dirty="0"/>
              <a:t>What happens to your desire for Vans if you become a millionaire?(Change in Income)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What happens to your desire for Vans if you lose your millions? (Change in Income)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4" y="0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9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1" y="287478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(Demand) of Demand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541" y="1739153"/>
            <a:ext cx="6490447" cy="480508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What happens to your current demand for Vans if you know the Tax Free Shopping Weeks is one month away (Change in Expectations)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What to your current demand for Vans if you expect the price of Vans to go up next month (Change in Expectations)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" y="-1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9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624" y="365125"/>
            <a:ext cx="5670176" cy="616118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happens to your demand for Vans, if Justin Bieber started wearing Vans? </a:t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 descr="Image result for Famous people wearing v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0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39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39" y="206796"/>
            <a:ext cx="5741894" cy="1048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Determinants (Demand) of Demand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78" y="1255060"/>
            <a:ext cx="6279688" cy="560294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What happens to your demand for Vans if your favorite Celebrity wears Vans(Change in Taste)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What happens to your demand for Vans if your favorite Celebrity stops wearing Vans (Change in Taste)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4" y="0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3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39" y="206795"/>
            <a:ext cx="574189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Determinants (Demand) of Demand (SSEMI2e)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78" y="1667435"/>
            <a:ext cx="6279688" cy="480508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What happens to demand when 1 million skateboarding immigrants enter the country.  (Change in Number of Consumers)</a:t>
            </a:r>
          </a:p>
          <a:p>
            <a:pPr lvl="1"/>
            <a:r>
              <a:rPr lang="en-US" sz="2800" dirty="0"/>
              <a:t>What happens to  (PICK GRAPH &amp; READ)</a:t>
            </a:r>
          </a:p>
          <a:p>
            <a:pPr lvl="3"/>
            <a:r>
              <a:rPr lang="en-US" sz="28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What happens to demand when 1 million Skateboarding immigrants are deported (Change in Number of Consumers)</a:t>
            </a:r>
          </a:p>
          <a:p>
            <a:pPr lvl="1"/>
            <a:r>
              <a:rPr lang="en-US" sz="2800" dirty="0"/>
              <a:t>What happens to (PICK GRAPH &amp; READ)</a:t>
            </a:r>
          </a:p>
          <a:p>
            <a:pPr lvl="3"/>
            <a:r>
              <a:rPr lang="en-US" sz="2600" dirty="0"/>
              <a:t>Demand:</a:t>
            </a:r>
          </a:p>
          <a:p>
            <a:pPr lvl="3"/>
            <a:r>
              <a:rPr lang="en-US" sz="2800" dirty="0"/>
              <a:t>Equilibrium Price:</a:t>
            </a:r>
          </a:p>
          <a:p>
            <a:pPr lvl="3"/>
            <a:r>
              <a:rPr lang="en-US" sz="2800" dirty="0"/>
              <a:t>Equilibrium Quantity: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4" y="0"/>
            <a:ext cx="54190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3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5 determinants or factors that cause a change in demand (BL)</a:t>
            </a:r>
            <a:endParaRPr lang="en-US" sz="36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1"/>
            <a:r>
              <a:rPr lang="en-US" dirty="0"/>
              <a:t>__________________________________________________</a:t>
            </a:r>
            <a:endParaRPr lang="en-US" sz="3200" dirty="0"/>
          </a:p>
          <a:p>
            <a:pPr lvl="0"/>
            <a:r>
              <a:rPr lang="en-US" dirty="0"/>
              <a:t>Define and give an example of a Complementary good (BL/DL)</a:t>
            </a:r>
          </a:p>
          <a:p>
            <a:pPr lvl="0"/>
            <a:r>
              <a:rPr lang="en-US" dirty="0"/>
              <a:t>Define and give an example of a Substitute good (BL/DL)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9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do business and individual work together? (Think about the last two examples)</a:t>
            </a:r>
          </a:p>
        </p:txBody>
      </p:sp>
    </p:spTree>
    <p:extLst>
      <p:ext uri="{BB962C8B-B14F-4D97-AF65-F5344CB8AC3E}">
        <p14:creationId xmlns:p14="http://schemas.microsoft.com/office/powerpoint/2010/main" val="723409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436"/>
            <a:ext cx="11102788" cy="200809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Based on the chart are Minimum Wage jobs good or bad? Will this create a shortage or surplus of Minimum Wage jobs?</a:t>
            </a:r>
          </a:p>
        </p:txBody>
      </p:sp>
      <p:pic>
        <p:nvPicPr>
          <p:cNvPr id="13314" name="Picture 2" descr="Image result for Price floor minimum wage carto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16078"/>
          <a:stretch/>
        </p:blipFill>
        <p:spPr bwMode="auto">
          <a:xfrm>
            <a:off x="0" y="2330824"/>
            <a:ext cx="12066494" cy="4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9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257548"/>
            <a:ext cx="6064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Price Floors and Price Ceilings (SSEMI2g)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8812" cy="4351338"/>
          </a:xfrm>
        </p:spPr>
        <p:txBody>
          <a:bodyPr/>
          <a:lstStyle/>
          <a:p>
            <a:pPr lvl="0"/>
            <a:r>
              <a:rPr lang="en-US" dirty="0"/>
              <a:t>A government may set a price floor or price ceiling on a good or service. </a:t>
            </a:r>
          </a:p>
          <a:p>
            <a:pPr lvl="0"/>
            <a:r>
              <a:rPr lang="en-US" dirty="0"/>
              <a:t>A </a:t>
            </a:r>
            <a:r>
              <a:rPr lang="en-US" b="1" dirty="0"/>
              <a:t>price floor</a:t>
            </a:r>
            <a:r>
              <a:rPr lang="en-US" dirty="0"/>
              <a:t> sets a minimum price for which a product can be sold. </a:t>
            </a:r>
          </a:p>
          <a:p>
            <a:pPr lvl="0"/>
            <a:r>
              <a:rPr lang="en-US" dirty="0"/>
              <a:t>Price floors often lead to a surplus of a good. </a:t>
            </a:r>
          </a:p>
          <a:p>
            <a:pPr lvl="0"/>
            <a:r>
              <a:rPr lang="en-US" dirty="0"/>
              <a:t>An example of a price floor is a minimum wage.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392" t="29266" r="31640" b="35410"/>
          <a:stretch/>
        </p:blipFill>
        <p:spPr bwMode="auto">
          <a:xfrm>
            <a:off x="6598024" y="0"/>
            <a:ext cx="5593975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2764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918" y="365125"/>
            <a:ext cx="5490882" cy="621496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How could the government help workers live in the city?</a:t>
            </a:r>
          </a:p>
        </p:txBody>
      </p:sp>
      <p:pic>
        <p:nvPicPr>
          <p:cNvPr id="14338" name="Picture 2" descr="Image result for rent control housing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0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95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110" y="203761"/>
            <a:ext cx="65263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Price Floors and Price Ceilings (SSEMI2g)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110" y="2151529"/>
            <a:ext cx="6299949" cy="4025434"/>
          </a:xfrm>
        </p:spPr>
        <p:txBody>
          <a:bodyPr/>
          <a:lstStyle/>
          <a:p>
            <a:pPr lvl="0"/>
            <a:r>
              <a:rPr lang="en-US" dirty="0"/>
              <a:t>A </a:t>
            </a:r>
            <a:r>
              <a:rPr lang="en-US" b="1" dirty="0"/>
              <a:t>price ceiling</a:t>
            </a:r>
            <a:r>
              <a:rPr lang="en-US" dirty="0"/>
              <a:t> sets a maximum price at which a good can be sold. </a:t>
            </a:r>
          </a:p>
          <a:p>
            <a:pPr lvl="0"/>
            <a:r>
              <a:rPr lang="en-US" dirty="0"/>
              <a:t>A price ceiling often leads to a shortage. </a:t>
            </a:r>
          </a:p>
          <a:p>
            <a:pPr lvl="0"/>
            <a:r>
              <a:rPr lang="en-US" dirty="0"/>
              <a:t>An example of a price ceiling would be rent control.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392" t="29266" r="31640" b="35410"/>
          <a:stretch/>
        </p:blipFill>
        <p:spPr bwMode="auto">
          <a:xfrm>
            <a:off x="0" y="0"/>
            <a:ext cx="530710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586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894" y="365125"/>
            <a:ext cx="59929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Reading Price Ceilings and Floors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75" y="1825624"/>
            <a:ext cx="6257365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Price Ceiling</a:t>
            </a:r>
          </a:p>
          <a:p>
            <a:pPr lvl="1"/>
            <a:r>
              <a:rPr lang="en-US" dirty="0"/>
              <a:t>At $1, is there a shortage or surplus</a:t>
            </a:r>
          </a:p>
          <a:p>
            <a:pPr lvl="1"/>
            <a:r>
              <a:rPr lang="en-US" dirty="0"/>
              <a:t>What is greater quantity supplied or quantity demanded?</a:t>
            </a:r>
          </a:p>
          <a:p>
            <a:pPr lvl="1"/>
            <a:r>
              <a:rPr lang="en-US" dirty="0"/>
              <a:t>What is the measure of shortage or surplus? (LOOK AT QUANTITY)</a:t>
            </a:r>
          </a:p>
          <a:p>
            <a:pPr lvl="1"/>
            <a:endParaRPr lang="en-US" dirty="0"/>
          </a:p>
          <a:p>
            <a:r>
              <a:rPr lang="en-US" dirty="0"/>
              <a:t>Price Floor</a:t>
            </a:r>
          </a:p>
          <a:p>
            <a:pPr lvl="1"/>
            <a:r>
              <a:rPr lang="en-US" dirty="0"/>
              <a:t>At $3, is there a shortage or surplus</a:t>
            </a:r>
          </a:p>
          <a:p>
            <a:pPr lvl="1"/>
            <a:r>
              <a:rPr lang="en-US" dirty="0"/>
              <a:t>What is greater quantity supplied or quantity demanded?</a:t>
            </a:r>
          </a:p>
          <a:p>
            <a:pPr lvl="1"/>
            <a:r>
              <a:rPr lang="en-US" dirty="0"/>
              <a:t>What is the measure of shortage or surplus (LOOK AT QUANTITY)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36"/>
            <a:ext cx="4912659" cy="68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11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and give example of price ceiling (BL/DL)</a:t>
            </a:r>
          </a:p>
          <a:p>
            <a:pPr lvl="0"/>
            <a:r>
              <a:rPr lang="en-US" dirty="0"/>
              <a:t>Define and give example of price floor (BL/DL)</a:t>
            </a:r>
          </a:p>
          <a:p>
            <a:pPr lvl="0"/>
            <a:r>
              <a:rPr lang="en-US" dirty="0"/>
              <a:t>What do price ceilings create? (SHORTAGE OR SUPLUS) (DL)</a:t>
            </a:r>
          </a:p>
          <a:p>
            <a:pPr lvl="0"/>
            <a:r>
              <a:rPr lang="en-US" dirty="0"/>
              <a:t>What do price floors create? (SHORTAGE OR SUPLUS) (DL)</a:t>
            </a:r>
          </a:p>
          <a:p>
            <a:pPr lvl="0"/>
            <a:r>
              <a:rPr lang="en-US" dirty="0"/>
              <a:t>Draw a graph with a price floor and a price ceiling, show shortage and surplus? (PL)</a:t>
            </a:r>
          </a:p>
        </p:txBody>
      </p:sp>
    </p:spTree>
    <p:extLst>
      <p:ext uri="{BB962C8B-B14F-4D97-AF65-F5344CB8AC3E}">
        <p14:creationId xmlns:p14="http://schemas.microsoft.com/office/powerpoint/2010/main" val="2049601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Business Organizations (SSEMI3a)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Sole proprietorship:</a:t>
            </a:r>
            <a:r>
              <a:rPr lang="en-US" dirty="0"/>
              <a:t> A sole proprietorship has a single owner.</a:t>
            </a:r>
          </a:p>
          <a:p>
            <a:r>
              <a:rPr lang="en-US" b="1" dirty="0"/>
              <a:t>Partnership:</a:t>
            </a:r>
            <a:r>
              <a:rPr lang="en-US" dirty="0"/>
              <a:t> A partnership divides up the risk and reward among a group of people. </a:t>
            </a:r>
          </a:p>
          <a:p>
            <a:r>
              <a:rPr lang="en-US" b="1" dirty="0"/>
              <a:t>Corporations:</a:t>
            </a:r>
            <a:r>
              <a:rPr lang="en-US" dirty="0"/>
              <a:t> Corporations issue stock, and anyone who owns stock in the corporation owns a portion of that corporation. </a:t>
            </a:r>
          </a:p>
        </p:txBody>
      </p:sp>
    </p:spTree>
    <p:extLst>
      <p:ext uri="{BB962C8B-B14F-4D97-AF65-F5344CB8AC3E}">
        <p14:creationId xmlns:p14="http://schemas.microsoft.com/office/powerpoint/2010/main" val="2260958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40" y="365125"/>
            <a:ext cx="5127813" cy="6197040"/>
          </a:xfrm>
        </p:spPr>
        <p:txBody>
          <a:bodyPr/>
          <a:lstStyle/>
          <a:p>
            <a:pPr algn="ctr"/>
            <a:r>
              <a:rPr lang="en-US" dirty="0"/>
              <a:t>What are the positives and negatives of owning your own business?</a:t>
            </a:r>
          </a:p>
        </p:txBody>
      </p:sp>
      <p:pic>
        <p:nvPicPr>
          <p:cNvPr id="15362" name="Picture 2" descr="Image result for Sole proprietorship busines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2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37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Sole Proprietorship (SSEMI3a)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/>
              <a:t>Advantages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Easy to start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All decision making power belongs to the owner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Profits are taxed once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Disadvantages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The owner is personally and fully responsible for all losses and debts of the business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Limited ability to raise funds for the business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Limited life: usually ends with death or retirement of owner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512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365125"/>
            <a:ext cx="5020236" cy="6304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the positives and negatives of owning a partnership business?</a:t>
            </a:r>
          </a:p>
        </p:txBody>
      </p:sp>
      <p:pic>
        <p:nvPicPr>
          <p:cNvPr id="16386" name="Picture 2" descr="Image result for partnership exam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8" y="0"/>
            <a:ext cx="6382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505200" y="914400"/>
            <a:ext cx="1676400" cy="1828800"/>
            <a:chOff x="1248" y="576"/>
            <a:chExt cx="1056" cy="1152"/>
          </a:xfrm>
        </p:grpSpPr>
        <p:sp>
          <p:nvSpPr>
            <p:cNvPr id="24626" name="AutoShape 84"/>
            <p:cNvSpPr>
              <a:spLocks noChangeArrowheads="1"/>
            </p:cNvSpPr>
            <p:nvPr/>
          </p:nvSpPr>
          <p:spPr bwMode="auto">
            <a:xfrm rot="10800000" flipH="1" flipV="1">
              <a:off x="1248" y="576"/>
              <a:ext cx="1056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6 h 21600"/>
                <a:gd name="T14" fmla="*/ 18225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Text Box 87"/>
            <p:cNvSpPr txBox="1">
              <a:spLocks noChangeArrowheads="1"/>
            </p:cNvSpPr>
            <p:nvPr/>
          </p:nvSpPr>
          <p:spPr bwMode="auto">
            <a:xfrm>
              <a:off x="1584" y="768"/>
              <a:ext cx="6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Spending</a:t>
              </a:r>
            </a:p>
          </p:txBody>
        </p:sp>
        <p:sp>
          <p:nvSpPr>
            <p:cNvPr id="24628" name="Text Box 88"/>
            <p:cNvSpPr txBox="1">
              <a:spLocks noChangeArrowheads="1"/>
            </p:cNvSpPr>
            <p:nvPr/>
          </p:nvSpPr>
          <p:spPr bwMode="auto">
            <a:xfrm>
              <a:off x="1382" y="923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Comic Sans MS" panose="030F0702030302020204" pitchFamily="66" charset="0"/>
                </a:rPr>
                <a:t>$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7315200" y="304800"/>
            <a:ext cx="2209800" cy="2019300"/>
            <a:chOff x="3648" y="192"/>
            <a:chExt cx="1392" cy="1272"/>
          </a:xfrm>
        </p:grpSpPr>
        <p:sp>
          <p:nvSpPr>
            <p:cNvPr id="24624" name="AutoShape 42"/>
            <p:cNvSpPr>
              <a:spLocks noChangeArrowheads="1"/>
            </p:cNvSpPr>
            <p:nvPr/>
          </p:nvSpPr>
          <p:spPr bwMode="auto">
            <a:xfrm flipH="1">
              <a:off x="3648" y="192"/>
              <a:ext cx="1392" cy="1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9 w 21600"/>
                <a:gd name="T13" fmla="*/ 2904 h 21600"/>
                <a:gd name="T14" fmla="*/ 18233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Text Box 67"/>
            <p:cNvSpPr txBox="1">
              <a:spLocks noChangeArrowheads="1"/>
            </p:cNvSpPr>
            <p:nvPr/>
          </p:nvSpPr>
          <p:spPr bwMode="auto">
            <a:xfrm>
              <a:off x="3792" y="336"/>
              <a:ext cx="9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Goods </a:t>
              </a:r>
            </a:p>
            <a:p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and Services</a:t>
              </a:r>
            </a:p>
          </p:txBody>
        </p:sp>
      </p:grpSp>
      <p:grpSp>
        <p:nvGrpSpPr>
          <p:cNvPr id="24580" name="Group 63"/>
          <p:cNvGrpSpPr>
            <a:grpSpLocks/>
          </p:cNvGrpSpPr>
          <p:nvPr/>
        </p:nvGrpSpPr>
        <p:grpSpPr bwMode="auto">
          <a:xfrm>
            <a:off x="2057400" y="2286000"/>
            <a:ext cx="2057400" cy="2438400"/>
            <a:chOff x="336" y="1440"/>
            <a:chExt cx="1296" cy="1536"/>
          </a:xfrm>
        </p:grpSpPr>
        <p:sp>
          <p:nvSpPr>
            <p:cNvPr id="24622" name="AutoShape 2"/>
            <p:cNvSpPr>
              <a:spLocks noChangeArrowheads="1"/>
            </p:cNvSpPr>
            <p:nvPr/>
          </p:nvSpPr>
          <p:spPr bwMode="auto">
            <a:xfrm>
              <a:off x="336" y="1440"/>
              <a:ext cx="1296" cy="15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623" name="Text Box 5"/>
            <p:cNvSpPr txBox="1">
              <a:spLocks noChangeArrowheads="1"/>
            </p:cNvSpPr>
            <p:nvPr/>
          </p:nvSpPr>
          <p:spPr bwMode="auto">
            <a:xfrm>
              <a:off x="427" y="1488"/>
              <a:ext cx="114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  <a:t>Households</a:t>
              </a:r>
              <a:b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(Individuals)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200400" y="4495800"/>
            <a:ext cx="1828800" cy="1447800"/>
            <a:chOff x="1056" y="2832"/>
            <a:chExt cx="1152" cy="912"/>
          </a:xfrm>
        </p:grpSpPr>
        <p:sp>
          <p:nvSpPr>
            <p:cNvPr id="24620" name="AutoShape 58"/>
            <p:cNvSpPr>
              <a:spLocks noChangeArrowheads="1"/>
            </p:cNvSpPr>
            <p:nvPr/>
          </p:nvSpPr>
          <p:spPr bwMode="auto">
            <a:xfrm rot="5400000" flipH="1" flipV="1">
              <a:off x="1176" y="2712"/>
              <a:ext cx="91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4 w 21600"/>
                <a:gd name="T13" fmla="*/ 2906 h 21600"/>
                <a:gd name="T14" fmla="*/ 18237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Text Box 60"/>
            <p:cNvSpPr txBox="1">
              <a:spLocks noChangeArrowheads="1"/>
            </p:cNvSpPr>
            <p:nvPr/>
          </p:nvSpPr>
          <p:spPr bwMode="auto">
            <a:xfrm rot="4500000">
              <a:off x="1145" y="3223"/>
              <a:ext cx="6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$income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086600" y="4267200"/>
            <a:ext cx="1752600" cy="1447800"/>
            <a:chOff x="3504" y="2688"/>
            <a:chExt cx="1104" cy="912"/>
          </a:xfrm>
        </p:grpSpPr>
        <p:sp>
          <p:nvSpPr>
            <p:cNvPr id="24618" name="AutoShape 54"/>
            <p:cNvSpPr>
              <a:spLocks noChangeArrowheads="1"/>
            </p:cNvSpPr>
            <p:nvPr/>
          </p:nvSpPr>
          <p:spPr bwMode="auto">
            <a:xfrm flipH="1" flipV="1">
              <a:off x="3504" y="2688"/>
              <a:ext cx="1104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13 h 21600"/>
                <a:gd name="T14" fmla="*/ 18235 w 21600"/>
                <a:gd name="T15" fmla="*/ 92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Text Box 55"/>
            <p:cNvSpPr txBox="1">
              <a:spLocks noChangeArrowheads="1"/>
            </p:cNvSpPr>
            <p:nvPr/>
          </p:nvSpPr>
          <p:spPr bwMode="auto">
            <a:xfrm>
              <a:off x="3696" y="3216"/>
              <a:ext cx="7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$ Expense</a:t>
              </a:r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70125" y="3124200"/>
            <a:ext cx="162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Roles:</a:t>
            </a:r>
          </a:p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 A. 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Resource </a:t>
            </a:r>
          </a:p>
          <a:p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       owners</a:t>
            </a:r>
            <a:endParaRPr lang="en-US" altLang="en-US" sz="20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2201" y="3962400"/>
            <a:ext cx="1585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B. Consumers</a:t>
            </a:r>
            <a:endParaRPr lang="en-US" altLang="en-US" sz="20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585" name="Group 64"/>
          <p:cNvGrpSpPr>
            <a:grpSpLocks/>
          </p:cNvGrpSpPr>
          <p:nvPr/>
        </p:nvGrpSpPr>
        <p:grpSpPr bwMode="auto">
          <a:xfrm>
            <a:off x="8077200" y="2286000"/>
            <a:ext cx="2057400" cy="2438400"/>
            <a:chOff x="4128" y="1440"/>
            <a:chExt cx="1296" cy="1536"/>
          </a:xfrm>
        </p:grpSpPr>
        <p:sp>
          <p:nvSpPr>
            <p:cNvPr id="24616" name="AutoShape 3"/>
            <p:cNvSpPr>
              <a:spLocks noChangeArrowheads="1"/>
            </p:cNvSpPr>
            <p:nvPr/>
          </p:nvSpPr>
          <p:spPr bwMode="auto">
            <a:xfrm>
              <a:off x="4128" y="1440"/>
              <a:ext cx="1296" cy="1536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24617" name="Text Box 9"/>
            <p:cNvSpPr txBox="1">
              <a:spLocks noChangeArrowheads="1"/>
            </p:cNvSpPr>
            <p:nvPr/>
          </p:nvSpPr>
          <p:spPr bwMode="auto">
            <a:xfrm>
              <a:off x="4316" y="1488"/>
              <a:ext cx="94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  <a:t>Business </a:t>
              </a:r>
            </a:p>
            <a:p>
              <a:pPr algn="ctr"/>
              <a: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  <a:t>Firms</a:t>
              </a:r>
              <a:endParaRPr lang="en-US" altLang="en-US" sz="200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153400" y="3124200"/>
            <a:ext cx="205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Role:</a:t>
            </a:r>
          </a:p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 A. 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Producers</a:t>
            </a:r>
            <a:b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B. Hire resource</a:t>
            </a:r>
            <a:endParaRPr lang="en-US" altLang="en-US" sz="20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438400" y="4724400"/>
            <a:ext cx="2362200" cy="1828800"/>
            <a:chOff x="576" y="2976"/>
            <a:chExt cx="1488" cy="1152"/>
          </a:xfrm>
        </p:grpSpPr>
        <p:sp>
          <p:nvSpPr>
            <p:cNvPr id="24614" name="AutoShape 18"/>
            <p:cNvSpPr>
              <a:spLocks noChangeArrowheads="1"/>
            </p:cNvSpPr>
            <p:nvPr/>
          </p:nvSpPr>
          <p:spPr bwMode="auto">
            <a:xfrm flipV="1">
              <a:off x="576" y="2976"/>
              <a:ext cx="1488" cy="1152"/>
            </a:xfrm>
            <a:custGeom>
              <a:avLst/>
              <a:gdLst>
                <a:gd name="T0" fmla="*/ 5 w 21600"/>
                <a:gd name="T1" fmla="*/ 0 h 21600"/>
                <a:gd name="T2" fmla="*/ 5 w 21600"/>
                <a:gd name="T3" fmla="*/ 2 h 21600"/>
                <a:gd name="T4" fmla="*/ 1 w 21600"/>
                <a:gd name="T5" fmla="*/ 3 h 21600"/>
                <a:gd name="T6" fmla="*/ 7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6 w 21600"/>
                <a:gd name="T13" fmla="*/ 2906 h 21600"/>
                <a:gd name="T14" fmla="*/ 18232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Land, labor, </a:t>
              </a:r>
            </a:p>
            <a:p>
              <a:pPr algn="ctr" eaLnBrk="0" hangingPunct="0">
                <a:defRPr/>
              </a:pP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Capital</a:t>
              </a:r>
            </a:p>
          </p:txBody>
        </p:sp>
        <p:sp>
          <p:nvSpPr>
            <p:cNvPr id="24615" name="Text Box 20"/>
            <p:cNvSpPr txBox="1">
              <a:spLocks noChangeArrowheads="1"/>
            </p:cNvSpPr>
            <p:nvPr/>
          </p:nvSpPr>
          <p:spPr bwMode="auto">
            <a:xfrm>
              <a:off x="816" y="3648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7391400" y="4343401"/>
            <a:ext cx="2590800" cy="1952625"/>
            <a:chOff x="3696" y="2736"/>
            <a:chExt cx="1632" cy="1230"/>
          </a:xfrm>
        </p:grpSpPr>
        <p:sp>
          <p:nvSpPr>
            <p:cNvPr id="24612" name="AutoShape 31"/>
            <p:cNvSpPr>
              <a:spLocks noChangeArrowheads="1"/>
            </p:cNvSpPr>
            <p:nvPr/>
          </p:nvSpPr>
          <p:spPr bwMode="auto">
            <a:xfrm rot="5400000" flipH="1">
              <a:off x="3924" y="2508"/>
              <a:ext cx="1176" cy="1632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5 h 21600"/>
                <a:gd name="T4" fmla="*/ 1 w 21600"/>
                <a:gd name="T5" fmla="*/ 9 h 21600"/>
                <a:gd name="T6" fmla="*/ 3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2 h 21600"/>
                <a:gd name="T14" fmla="*/ 18220 w 21600"/>
                <a:gd name="T15" fmla="*/ 9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3" name="Text Box 32"/>
            <p:cNvSpPr txBox="1">
              <a:spLocks noChangeArrowheads="1"/>
            </p:cNvSpPr>
            <p:nvPr/>
          </p:nvSpPr>
          <p:spPr bwMode="auto">
            <a:xfrm>
              <a:off x="3758" y="3600"/>
              <a:ext cx="7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C00000"/>
                  </a:solidFill>
                  <a:latin typeface="Comic Sans MS" panose="030F0702030302020204" pitchFamily="66" charset="0"/>
                </a:rPr>
                <a:t>Inputs for </a:t>
              </a:r>
            </a:p>
            <a:p>
              <a:r>
                <a:rPr lang="en-US" altLang="en-US" sz="1600">
                  <a:solidFill>
                    <a:srgbClr val="C00000"/>
                  </a:solidFill>
                  <a:latin typeface="Comic Sans MS" panose="030F0702030302020204" pitchFamily="66" charset="0"/>
                </a:rPr>
                <a:t>production</a:t>
              </a:r>
            </a:p>
          </p:txBody>
        </p: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267200" y="3048000"/>
            <a:ext cx="2262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4593" name="Text Box 53"/>
          <p:cNvSpPr txBox="1">
            <a:spLocks noChangeArrowheads="1"/>
          </p:cNvSpPr>
          <p:nvPr/>
        </p:nvSpPr>
        <p:spPr bwMode="auto">
          <a:xfrm>
            <a:off x="5029201" y="1"/>
            <a:ext cx="2405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Circular Flow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2362200" y="457200"/>
            <a:ext cx="2552700" cy="1905000"/>
            <a:chOff x="528" y="288"/>
            <a:chExt cx="1608" cy="1200"/>
          </a:xfrm>
        </p:grpSpPr>
        <p:sp>
          <p:nvSpPr>
            <p:cNvPr id="24610" name="AutoShape 52"/>
            <p:cNvSpPr>
              <a:spLocks noChangeArrowheads="1"/>
            </p:cNvSpPr>
            <p:nvPr/>
          </p:nvSpPr>
          <p:spPr bwMode="auto">
            <a:xfrm rot="16200000" flipH="1">
              <a:off x="732" y="84"/>
              <a:ext cx="1200" cy="16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15 h 21600"/>
                <a:gd name="T14" fmla="*/ 18234 w 21600"/>
                <a:gd name="T15" fmla="*/ 92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611" name="Text Box 80"/>
            <p:cNvSpPr txBox="1">
              <a:spLocks noChangeArrowheads="1"/>
            </p:cNvSpPr>
            <p:nvPr/>
          </p:nvSpPr>
          <p:spPr bwMode="auto">
            <a:xfrm>
              <a:off x="1296" y="288"/>
              <a:ext cx="8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Goods and</a:t>
              </a:r>
              <a:b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services</a:t>
              </a:r>
              <a:endParaRPr lang="en-US" altLang="en-US" sz="200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7162800" y="1143000"/>
            <a:ext cx="1828800" cy="1143000"/>
            <a:chOff x="3552" y="720"/>
            <a:chExt cx="1152" cy="720"/>
          </a:xfrm>
        </p:grpSpPr>
        <p:sp>
          <p:nvSpPr>
            <p:cNvPr id="24607" name="AutoShape 91"/>
            <p:cNvSpPr>
              <a:spLocks noChangeArrowheads="1"/>
            </p:cNvSpPr>
            <p:nvPr/>
          </p:nvSpPr>
          <p:spPr bwMode="auto">
            <a:xfrm rot="-5400000" flipH="1" flipV="1">
              <a:off x="3768" y="504"/>
              <a:ext cx="720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06 h 21600"/>
                <a:gd name="T14" fmla="*/ 18240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4608" name="Text Box 94"/>
            <p:cNvSpPr txBox="1">
              <a:spLocks noChangeArrowheads="1"/>
            </p:cNvSpPr>
            <p:nvPr/>
          </p:nvSpPr>
          <p:spPr bwMode="auto">
            <a:xfrm>
              <a:off x="3696" y="720"/>
              <a:ext cx="6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Revenue</a:t>
              </a:r>
            </a:p>
          </p:txBody>
        </p:sp>
        <p:sp>
          <p:nvSpPr>
            <p:cNvPr id="24609" name="Text Box 95"/>
            <p:cNvSpPr txBox="1">
              <a:spLocks noChangeArrowheads="1"/>
            </p:cNvSpPr>
            <p:nvPr/>
          </p:nvSpPr>
          <p:spPr bwMode="auto">
            <a:xfrm>
              <a:off x="4214" y="97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Comic Sans MS" panose="030F0702030302020204" pitchFamily="66" charset="0"/>
                </a:rPr>
                <a:t>$</a:t>
              </a:r>
            </a:p>
          </p:txBody>
        </p:sp>
      </p:grp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7086600" y="6248401"/>
            <a:ext cx="325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Comic Sans MS" panose="030F0702030302020204" pitchFamily="66" charset="0"/>
              </a:rPr>
              <a:t>Mouse click for next slide</a:t>
            </a:r>
          </a:p>
        </p:txBody>
      </p:sp>
      <p:sp>
        <p:nvSpPr>
          <p:cNvPr id="24601" name="Text Box 99"/>
          <p:cNvSpPr txBox="1">
            <a:spLocks noChangeArrowheads="1"/>
          </p:cNvSpPr>
          <p:nvPr/>
        </p:nvSpPr>
        <p:spPr bwMode="auto">
          <a:xfrm>
            <a:off x="1770064" y="6342063"/>
            <a:ext cx="176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omic Sans MS" panose="030F0702030302020204" pitchFamily="66" charset="0"/>
              </a:rPr>
              <a:t>© L Reynolds, 1999</a:t>
            </a:r>
          </a:p>
        </p:txBody>
      </p:sp>
      <p:sp>
        <p:nvSpPr>
          <p:cNvPr id="24602" name="Rectangle 86"/>
          <p:cNvSpPr>
            <a:spLocks noChangeArrowheads="1"/>
          </p:cNvSpPr>
          <p:nvPr/>
        </p:nvSpPr>
        <p:spPr bwMode="auto">
          <a:xfrm>
            <a:off x="5257800" y="533400"/>
            <a:ext cx="1676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Product Market</a:t>
            </a:r>
          </a:p>
          <a:p>
            <a:pPr eaLnBrk="1" hangingPunct="1"/>
            <a:r>
              <a:rPr lang="en-US" altLang="en-US"/>
              <a:t>Role of Ind.:</a:t>
            </a:r>
          </a:p>
          <a:p>
            <a:pPr eaLnBrk="1" hangingPunct="1"/>
            <a:r>
              <a:rPr lang="en-US" altLang="en-US"/>
              <a:t>Buy goods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Role of Busi.:</a:t>
            </a:r>
          </a:p>
          <a:p>
            <a:pPr eaLnBrk="1" hangingPunct="1"/>
            <a:r>
              <a:rPr lang="en-US" altLang="en-US"/>
              <a:t>Sell goods </a:t>
            </a:r>
          </a:p>
        </p:txBody>
      </p:sp>
      <p:sp>
        <p:nvSpPr>
          <p:cNvPr id="24603" name="Rectangle 87"/>
          <p:cNvSpPr>
            <a:spLocks noChangeArrowheads="1"/>
          </p:cNvSpPr>
          <p:nvPr/>
        </p:nvSpPr>
        <p:spPr bwMode="auto">
          <a:xfrm>
            <a:off x="5181600" y="4724400"/>
            <a:ext cx="1828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Factor Market</a:t>
            </a:r>
          </a:p>
          <a:p>
            <a:pPr eaLnBrk="1" hangingPunct="1"/>
            <a:r>
              <a:rPr lang="en-US" altLang="en-US"/>
              <a:t>Role of Ind.:</a:t>
            </a:r>
          </a:p>
          <a:p>
            <a:pPr eaLnBrk="1" hangingPunct="1"/>
            <a:r>
              <a:rPr lang="en-US" altLang="en-US"/>
              <a:t>Sell resource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Role of Busi.:</a:t>
            </a:r>
          </a:p>
          <a:p>
            <a:pPr eaLnBrk="1" hangingPunct="1"/>
            <a:r>
              <a:rPr lang="en-US" altLang="en-US"/>
              <a:t>Buy resources</a:t>
            </a:r>
          </a:p>
        </p:txBody>
      </p:sp>
      <p:sp>
        <p:nvSpPr>
          <p:cNvPr id="24604" name="Oval 88"/>
          <p:cNvSpPr>
            <a:spLocks noChangeArrowheads="1"/>
          </p:cNvSpPr>
          <p:nvPr/>
        </p:nvSpPr>
        <p:spPr bwMode="auto">
          <a:xfrm>
            <a:off x="5257800" y="3657600"/>
            <a:ext cx="1828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Government</a:t>
            </a:r>
          </a:p>
        </p:txBody>
      </p:sp>
      <p:sp>
        <p:nvSpPr>
          <p:cNvPr id="24605" name="AutoShape 89"/>
          <p:cNvSpPr>
            <a:spLocks noChangeArrowheads="1"/>
          </p:cNvSpPr>
          <p:nvPr/>
        </p:nvSpPr>
        <p:spPr bwMode="auto">
          <a:xfrm>
            <a:off x="4191001" y="3657600"/>
            <a:ext cx="976313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Taxes &amp;</a:t>
            </a:r>
          </a:p>
          <a:p>
            <a:pPr algn="ctr" eaLnBrk="1" hangingPunct="1"/>
            <a:r>
              <a:rPr lang="en-US" altLang="en-US"/>
              <a:t>Labor</a:t>
            </a:r>
          </a:p>
        </p:txBody>
      </p:sp>
      <p:sp>
        <p:nvSpPr>
          <p:cNvPr id="24606" name="AutoShape 90"/>
          <p:cNvSpPr>
            <a:spLocks noChangeArrowheads="1"/>
          </p:cNvSpPr>
          <p:nvPr/>
        </p:nvSpPr>
        <p:spPr bwMode="auto">
          <a:xfrm>
            <a:off x="7086600" y="3581400"/>
            <a:ext cx="990600" cy="1219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Taxes &amp;</a:t>
            </a:r>
          </a:p>
          <a:p>
            <a:pPr algn="ctr" eaLnBrk="1" hangingPunct="1"/>
            <a:r>
              <a:rPr lang="en-US" altLang="en-US"/>
              <a:t>Goods</a:t>
            </a:r>
          </a:p>
        </p:txBody>
      </p:sp>
    </p:spTree>
    <p:extLst>
      <p:ext uri="{BB962C8B-B14F-4D97-AF65-F5344CB8AC3E}">
        <p14:creationId xmlns:p14="http://schemas.microsoft.com/office/powerpoint/2010/main" val="1740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  <p:bldP spid="2058" grpId="0" autoUpdateAnimBg="0"/>
      <p:bldP spid="2084" grpId="0" autoUpdateAnimBg="0"/>
      <p:bldP spid="2088" grpId="0" autoUpdateAnimBg="0"/>
      <p:bldP spid="2097" grpId="0" autoUpdateAnimBg="0"/>
      <p:bldP spid="2099" grpId="0" autoUpdateAnimBg="0"/>
      <p:bldP spid="2114" grpId="0" autoUpdateAnimBg="0"/>
      <p:bldP spid="2120" grpId="0" autoUpdateAnimBg="0"/>
      <p:bldP spid="2129" grpId="0" autoUpdateAnimBg="0"/>
      <p:bldP spid="2145" grpId="0" autoUpdateAnimBg="0"/>
      <p:bldP spid="214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Partnership (SSEMI3a)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457200">
              <a:lnSpc>
                <a:spcPct val="80000"/>
              </a:lnSpc>
              <a:defRPr/>
            </a:pPr>
            <a:r>
              <a:rPr lang="en-US" b="1" dirty="0"/>
              <a:t>Advantages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Benefit of specialization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Profit taxed only once</a:t>
            </a:r>
          </a:p>
          <a:p>
            <a:pPr marL="182880" indent="-457200">
              <a:lnSpc>
                <a:spcPct val="80000"/>
              </a:lnSpc>
              <a:defRPr/>
            </a:pPr>
            <a:r>
              <a:rPr lang="en-US" b="1" dirty="0"/>
              <a:t>Disadvantages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Partners face unlimited liability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Decision making can be complex (limited life)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Owners share profits and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95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094" y="365125"/>
            <a:ext cx="5342964" cy="603567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are the positives and negatives of a corporation?</a:t>
            </a:r>
          </a:p>
        </p:txBody>
      </p:sp>
      <p:pic>
        <p:nvPicPr>
          <p:cNvPr id="17412" name="Picture 4" descr="Image result for corporations ap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47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933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Corporation (SSEMI3a)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457200">
              <a:lnSpc>
                <a:spcPct val="80000"/>
              </a:lnSpc>
              <a:defRPr/>
            </a:pPr>
            <a:r>
              <a:rPr lang="en-US" b="1" dirty="0"/>
              <a:t>Advantages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Share holders are not personally responsible for all losses and debts of the business.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Business has a long life span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Usually able to raise large sums of money</a:t>
            </a:r>
          </a:p>
          <a:p>
            <a:pPr marL="182880" indent="-457200">
              <a:lnSpc>
                <a:spcPct val="80000"/>
              </a:lnSpc>
              <a:defRPr/>
            </a:pPr>
            <a:r>
              <a:rPr lang="en-US" b="1" dirty="0"/>
              <a:t>Disadvantages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Double Taxation: the profits that the company makes are taxed twice</a:t>
            </a:r>
          </a:p>
          <a:p>
            <a:pPr marL="69723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Corporations are complicated to set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8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characteristics of a Sole Proprietorship?</a:t>
            </a:r>
          </a:p>
          <a:p>
            <a:r>
              <a:rPr lang="en-US" dirty="0"/>
              <a:t>What are some characteristics of a Partnership?</a:t>
            </a:r>
          </a:p>
          <a:p>
            <a:r>
              <a:rPr lang="en-US" dirty="0"/>
              <a:t>What are some characteristics of a Corporations</a:t>
            </a:r>
          </a:p>
        </p:txBody>
      </p:sp>
    </p:spTree>
    <p:extLst>
      <p:ext uri="{BB962C8B-B14F-4D97-AF65-F5344CB8AC3E}">
        <p14:creationId xmlns:p14="http://schemas.microsoft.com/office/powerpoint/2010/main" val="148595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Four Types of Market Structures</a:t>
            </a:r>
            <a:r>
              <a:rPr lang="en-US" dirty="0"/>
              <a:t> </a:t>
            </a:r>
            <a:r>
              <a:rPr lang="en-US" b="1" dirty="0"/>
              <a:t>(SSEMI3b)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366681"/>
            <a:ext cx="10233800" cy="38102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HINT: ALWAYS USE EXAMPLES TO REMEMBER TYPES  AND CHARACTERISTICS OF MARKET STUCTURES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69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97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Four Types of Market Structures</a:t>
            </a:r>
            <a:r>
              <a:rPr lang="en-US" dirty="0"/>
              <a:t> </a:t>
            </a:r>
            <a:r>
              <a:rPr lang="en-US" b="1" dirty="0"/>
              <a:t>(SSEMI3b)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1483"/>
            <a:ext cx="5800753" cy="4351338"/>
          </a:xfrm>
        </p:spPr>
        <p:txBody>
          <a:bodyPr/>
          <a:lstStyle/>
          <a:p>
            <a:r>
              <a:rPr lang="en-US" b="1" dirty="0"/>
              <a:t>Monopoly:</a:t>
            </a:r>
            <a:r>
              <a:rPr lang="en-US" dirty="0"/>
              <a:t>  a market structure in which a commodity is supplied by one firm. </a:t>
            </a:r>
          </a:p>
          <a:p>
            <a:r>
              <a:rPr lang="en-US" dirty="0"/>
              <a:t>Example: Georgia Power, Natural Gas Providers</a:t>
            </a:r>
          </a:p>
          <a:p>
            <a:pPr marL="0" lvl="0" indent="0">
              <a:buNone/>
            </a:pPr>
            <a:endParaRPr lang="en-US" b="1" dirty="0"/>
          </a:p>
        </p:txBody>
      </p:sp>
      <p:pic>
        <p:nvPicPr>
          <p:cNvPr id="19458" name="Picture 2" descr="Image result for Georgia Natural gas providers there's only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0"/>
            <a:ext cx="5074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22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42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Characteristics of a Monopoly (SSEMI3b)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825625"/>
            <a:ext cx="6311153" cy="4351338"/>
          </a:xfrm>
        </p:spPr>
        <p:txBody>
          <a:bodyPr/>
          <a:lstStyle/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Number of firms: </a:t>
            </a:r>
            <a:r>
              <a:rPr lang="en-US" sz="2800" dirty="0"/>
              <a:t>one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Barriers to enter the market: </a:t>
            </a:r>
            <a:r>
              <a:rPr lang="en-US" sz="2800" dirty="0"/>
              <a:t>all most impossible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Control over price: </a:t>
            </a:r>
            <a:r>
              <a:rPr lang="en-US" sz="2800" dirty="0"/>
              <a:t>complete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Type of product: </a:t>
            </a:r>
            <a:r>
              <a:rPr lang="en-US" sz="2800" dirty="0"/>
              <a:t>unique, no substitute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Advertisement: </a:t>
            </a:r>
            <a:r>
              <a:rPr lang="en-US" sz="2800" dirty="0"/>
              <a:t>none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Example: </a:t>
            </a:r>
            <a:r>
              <a:rPr lang="en-US" sz="2800" dirty="0"/>
              <a:t>Georgia Power and diamond company DeBeers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Georgia Natural gas providers there's only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0"/>
            <a:ext cx="5074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42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3n_GbJVCIuI/UnUmZ-3ntzI/AAAAAAAAX04/WShRP19HwEc/s1600/10+Mega-Corporat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58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365125"/>
            <a:ext cx="62932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Four Types of Market Structures</a:t>
            </a:r>
            <a:r>
              <a:rPr lang="en-US" dirty="0"/>
              <a:t> </a:t>
            </a:r>
            <a:r>
              <a:rPr lang="en-US" b="1" dirty="0"/>
              <a:t>(SSEMI3b)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671481"/>
            <a:ext cx="5437094" cy="3541339"/>
          </a:xfrm>
        </p:spPr>
        <p:txBody>
          <a:bodyPr/>
          <a:lstStyle/>
          <a:p>
            <a:r>
              <a:rPr lang="en-US" b="1" dirty="0"/>
              <a:t>Oligopoly:</a:t>
            </a:r>
            <a:r>
              <a:rPr lang="en-US" dirty="0"/>
              <a:t>  a market structure of imperfect competition in which an industry is dominated by a small number of suppliers. </a:t>
            </a:r>
          </a:p>
          <a:p>
            <a:r>
              <a:rPr lang="en-US" dirty="0"/>
              <a:t>Examples: Craft, Coca Cola, </a:t>
            </a:r>
            <a:r>
              <a:rPr lang="en-US" dirty="0" err="1"/>
              <a:t>Pesico</a:t>
            </a:r>
            <a:endParaRPr lang="en-US" dirty="0"/>
          </a:p>
          <a:p>
            <a:pPr marL="0" lvl="0" indent="0">
              <a:buNone/>
            </a:pPr>
            <a:endParaRPr lang="en-US" b="1" dirty="0"/>
          </a:p>
        </p:txBody>
      </p:sp>
      <p:pic>
        <p:nvPicPr>
          <p:cNvPr id="4" name="Picture 2" descr="http://2.bp.blogspot.com/-3n_GbJVCIuI/UnUmZ-3ntzI/AAAAAAAAX04/WShRP19HwEc/s1600/10+Mega-Corporatio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-785" r="38088" b="35079"/>
          <a:stretch/>
        </p:blipFill>
        <p:spPr bwMode="auto">
          <a:xfrm>
            <a:off x="6884894" y="-161365"/>
            <a:ext cx="5307106" cy="70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16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517" y="257549"/>
            <a:ext cx="57598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Characteristics of an Oligopoly (SSEMI3b)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140" y="1825625"/>
            <a:ext cx="5791201" cy="4351338"/>
          </a:xfrm>
        </p:spPr>
        <p:txBody>
          <a:bodyPr>
            <a:normAutofit/>
          </a:bodyPr>
          <a:lstStyle/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Number of firms: </a:t>
            </a:r>
            <a:r>
              <a:rPr lang="en-US" sz="2800" dirty="0"/>
              <a:t>few (three or four)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Barriers to enter the market: </a:t>
            </a:r>
            <a:r>
              <a:rPr lang="en-US" sz="2800" dirty="0"/>
              <a:t>difficult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Control over price: </a:t>
            </a:r>
            <a:r>
              <a:rPr lang="en-US" sz="2800" dirty="0"/>
              <a:t>some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Type of product: </a:t>
            </a:r>
            <a:r>
              <a:rPr lang="en-US" sz="2800" dirty="0"/>
              <a:t>some differences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Advertisement: </a:t>
            </a:r>
            <a:r>
              <a:rPr lang="en-US" sz="2800" dirty="0"/>
              <a:t>much</a:t>
            </a:r>
          </a:p>
          <a:p>
            <a:pPr marL="960120" lvl="1" indent="-457200">
              <a:buFont typeface="+mj-lt"/>
              <a:buAutoNum type="arabicPeriod"/>
              <a:defRPr/>
            </a:pPr>
            <a:r>
              <a:rPr lang="en-US" sz="2800" b="1" dirty="0"/>
              <a:t>Example: Kraft, Coca Cola, </a:t>
            </a:r>
            <a:r>
              <a:rPr lang="en-US" sz="2800" b="1" dirty="0" err="1"/>
              <a:t>Pesico</a:t>
            </a:r>
            <a:r>
              <a:rPr lang="en-US" sz="2800" b="1" dirty="0"/>
              <a:t>, Ford, Chevy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http://2.bp.blogspot.com/-3n_GbJVCIuI/UnUmZ-3ntzI/AAAAAAAAX04/WShRP19HwEc/s1600/10+Mega-Corporatio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-785" r="38088" b="35079"/>
          <a:stretch/>
        </p:blipFill>
        <p:spPr bwMode="auto">
          <a:xfrm>
            <a:off x="0" y="-143435"/>
            <a:ext cx="5307106" cy="70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4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505200" y="914400"/>
            <a:ext cx="1676400" cy="1828800"/>
            <a:chOff x="1248" y="576"/>
            <a:chExt cx="1056" cy="1152"/>
          </a:xfrm>
        </p:grpSpPr>
        <p:sp>
          <p:nvSpPr>
            <p:cNvPr id="25650" name="AutoShape 84"/>
            <p:cNvSpPr>
              <a:spLocks noChangeArrowheads="1"/>
            </p:cNvSpPr>
            <p:nvPr/>
          </p:nvSpPr>
          <p:spPr bwMode="auto">
            <a:xfrm rot="10800000" flipH="1" flipV="1">
              <a:off x="1248" y="576"/>
              <a:ext cx="1056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6 h 21600"/>
                <a:gd name="T14" fmla="*/ 18225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Text Box 87"/>
            <p:cNvSpPr txBox="1">
              <a:spLocks noChangeArrowheads="1"/>
            </p:cNvSpPr>
            <p:nvPr/>
          </p:nvSpPr>
          <p:spPr bwMode="auto">
            <a:xfrm>
              <a:off x="1584" y="768"/>
              <a:ext cx="6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Spending</a:t>
              </a:r>
            </a:p>
          </p:txBody>
        </p:sp>
        <p:sp>
          <p:nvSpPr>
            <p:cNvPr id="25652" name="Text Box 88"/>
            <p:cNvSpPr txBox="1">
              <a:spLocks noChangeArrowheads="1"/>
            </p:cNvSpPr>
            <p:nvPr/>
          </p:nvSpPr>
          <p:spPr bwMode="auto">
            <a:xfrm>
              <a:off x="1382" y="923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Comic Sans MS" panose="030F0702030302020204" pitchFamily="66" charset="0"/>
                </a:rPr>
                <a:t>$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7315200" y="304800"/>
            <a:ext cx="2209800" cy="2019300"/>
            <a:chOff x="3648" y="192"/>
            <a:chExt cx="1392" cy="1272"/>
          </a:xfrm>
        </p:grpSpPr>
        <p:sp>
          <p:nvSpPr>
            <p:cNvPr id="25648" name="AutoShape 42"/>
            <p:cNvSpPr>
              <a:spLocks noChangeArrowheads="1"/>
            </p:cNvSpPr>
            <p:nvPr/>
          </p:nvSpPr>
          <p:spPr bwMode="auto">
            <a:xfrm flipH="1">
              <a:off x="3648" y="192"/>
              <a:ext cx="1392" cy="1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9 w 21600"/>
                <a:gd name="T13" fmla="*/ 2904 h 21600"/>
                <a:gd name="T14" fmla="*/ 18233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Text Box 67"/>
            <p:cNvSpPr txBox="1">
              <a:spLocks noChangeArrowheads="1"/>
            </p:cNvSpPr>
            <p:nvPr/>
          </p:nvSpPr>
          <p:spPr bwMode="auto">
            <a:xfrm>
              <a:off x="3792" y="336"/>
              <a:ext cx="9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Goods </a:t>
              </a:r>
            </a:p>
            <a:p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and Services</a:t>
              </a:r>
            </a:p>
          </p:txBody>
        </p:sp>
      </p:grpSp>
      <p:grpSp>
        <p:nvGrpSpPr>
          <p:cNvPr id="25604" name="Group 63"/>
          <p:cNvGrpSpPr>
            <a:grpSpLocks/>
          </p:cNvGrpSpPr>
          <p:nvPr/>
        </p:nvGrpSpPr>
        <p:grpSpPr bwMode="auto">
          <a:xfrm>
            <a:off x="2057400" y="2286000"/>
            <a:ext cx="2057400" cy="2438400"/>
            <a:chOff x="336" y="1440"/>
            <a:chExt cx="1296" cy="1536"/>
          </a:xfrm>
        </p:grpSpPr>
        <p:sp>
          <p:nvSpPr>
            <p:cNvPr id="25646" name="AutoShape 2"/>
            <p:cNvSpPr>
              <a:spLocks noChangeArrowheads="1"/>
            </p:cNvSpPr>
            <p:nvPr/>
          </p:nvSpPr>
          <p:spPr bwMode="auto">
            <a:xfrm>
              <a:off x="336" y="1440"/>
              <a:ext cx="1296" cy="15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47" name="Text Box 5"/>
            <p:cNvSpPr txBox="1">
              <a:spLocks noChangeArrowheads="1"/>
            </p:cNvSpPr>
            <p:nvPr/>
          </p:nvSpPr>
          <p:spPr bwMode="auto">
            <a:xfrm>
              <a:off x="427" y="1488"/>
              <a:ext cx="114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  <a:t>Households</a:t>
              </a:r>
              <a:b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(Individuals)</a:t>
              </a:r>
              <a:endPara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200400" y="4495800"/>
            <a:ext cx="1828800" cy="1447800"/>
            <a:chOff x="1056" y="2832"/>
            <a:chExt cx="1152" cy="912"/>
          </a:xfrm>
        </p:grpSpPr>
        <p:sp>
          <p:nvSpPr>
            <p:cNvPr id="25644" name="AutoShape 58"/>
            <p:cNvSpPr>
              <a:spLocks noChangeArrowheads="1"/>
            </p:cNvSpPr>
            <p:nvPr/>
          </p:nvSpPr>
          <p:spPr bwMode="auto">
            <a:xfrm rot="5400000" flipH="1" flipV="1">
              <a:off x="1176" y="2712"/>
              <a:ext cx="91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4 w 21600"/>
                <a:gd name="T13" fmla="*/ 2906 h 21600"/>
                <a:gd name="T14" fmla="*/ 18237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Text Box 60"/>
            <p:cNvSpPr txBox="1">
              <a:spLocks noChangeArrowheads="1"/>
            </p:cNvSpPr>
            <p:nvPr/>
          </p:nvSpPr>
          <p:spPr bwMode="auto">
            <a:xfrm rot="4500000">
              <a:off x="1145" y="3223"/>
              <a:ext cx="6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$income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086600" y="4267200"/>
            <a:ext cx="1752600" cy="1447800"/>
            <a:chOff x="3504" y="2688"/>
            <a:chExt cx="1104" cy="912"/>
          </a:xfrm>
        </p:grpSpPr>
        <p:sp>
          <p:nvSpPr>
            <p:cNvPr id="25642" name="AutoShape 54"/>
            <p:cNvSpPr>
              <a:spLocks noChangeArrowheads="1"/>
            </p:cNvSpPr>
            <p:nvPr/>
          </p:nvSpPr>
          <p:spPr bwMode="auto">
            <a:xfrm flipH="1" flipV="1">
              <a:off x="3504" y="2688"/>
              <a:ext cx="1104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13 h 21600"/>
                <a:gd name="T14" fmla="*/ 18235 w 21600"/>
                <a:gd name="T15" fmla="*/ 92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Text Box 55"/>
            <p:cNvSpPr txBox="1">
              <a:spLocks noChangeArrowheads="1"/>
            </p:cNvSpPr>
            <p:nvPr/>
          </p:nvSpPr>
          <p:spPr bwMode="auto">
            <a:xfrm>
              <a:off x="3696" y="3216"/>
              <a:ext cx="7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$ Expense</a:t>
              </a:r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70125" y="3370263"/>
            <a:ext cx="1639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Roles:</a:t>
            </a:r>
          </a:p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 A. 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Resource </a:t>
            </a:r>
          </a:p>
          <a:p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       owners</a:t>
            </a:r>
            <a:endParaRPr lang="en-US" altLang="en-US" sz="20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2200" y="4267200"/>
            <a:ext cx="1600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B. Consumers</a:t>
            </a:r>
            <a:endParaRPr lang="en-US" altLang="en-US" sz="20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609" name="Group 64"/>
          <p:cNvGrpSpPr>
            <a:grpSpLocks/>
          </p:cNvGrpSpPr>
          <p:nvPr/>
        </p:nvGrpSpPr>
        <p:grpSpPr bwMode="auto">
          <a:xfrm>
            <a:off x="8077200" y="2286000"/>
            <a:ext cx="2057400" cy="2438400"/>
            <a:chOff x="4128" y="1440"/>
            <a:chExt cx="1296" cy="1536"/>
          </a:xfrm>
        </p:grpSpPr>
        <p:sp>
          <p:nvSpPr>
            <p:cNvPr id="25640" name="AutoShape 3"/>
            <p:cNvSpPr>
              <a:spLocks noChangeArrowheads="1"/>
            </p:cNvSpPr>
            <p:nvPr/>
          </p:nvSpPr>
          <p:spPr bwMode="auto">
            <a:xfrm>
              <a:off x="4128" y="1440"/>
              <a:ext cx="1296" cy="1536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25641" name="Text Box 9"/>
            <p:cNvSpPr txBox="1">
              <a:spLocks noChangeArrowheads="1"/>
            </p:cNvSpPr>
            <p:nvPr/>
          </p:nvSpPr>
          <p:spPr bwMode="auto">
            <a:xfrm>
              <a:off x="4316" y="1488"/>
              <a:ext cx="94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  <a:t>Business </a:t>
              </a:r>
            </a:p>
            <a:p>
              <a:pPr algn="ctr"/>
              <a:r>
                <a:rPr lang="en-US" altLang="en-US" sz="2400">
                  <a:solidFill>
                    <a:srgbClr val="C00000"/>
                  </a:solidFill>
                  <a:latin typeface="Comic Sans MS" panose="030F0702030302020204" pitchFamily="66" charset="0"/>
                </a:rPr>
                <a:t>Firms</a:t>
              </a:r>
              <a:endParaRPr lang="en-US" altLang="en-US" sz="200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305800" y="3124200"/>
            <a:ext cx="1976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Role:</a:t>
            </a:r>
          </a:p>
          <a:p>
            <a:r>
              <a:rPr lang="en-US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 A. </a:t>
            </a: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Producers</a:t>
            </a:r>
            <a:b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C00000"/>
                </a:solidFill>
                <a:latin typeface="Comic Sans MS" panose="030F0702030302020204" pitchFamily="66" charset="0"/>
              </a:rPr>
              <a:t> B. hire resource</a:t>
            </a:r>
            <a:endParaRPr lang="en-US" altLang="en-US" sz="20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438400" y="4724400"/>
            <a:ext cx="2362200" cy="1828800"/>
            <a:chOff x="576" y="2976"/>
            <a:chExt cx="1488" cy="1152"/>
          </a:xfrm>
        </p:grpSpPr>
        <p:sp>
          <p:nvSpPr>
            <p:cNvPr id="25638" name="AutoShape 18"/>
            <p:cNvSpPr>
              <a:spLocks noChangeArrowheads="1"/>
            </p:cNvSpPr>
            <p:nvPr/>
          </p:nvSpPr>
          <p:spPr bwMode="auto">
            <a:xfrm flipV="1">
              <a:off x="576" y="2976"/>
              <a:ext cx="1488" cy="1152"/>
            </a:xfrm>
            <a:custGeom>
              <a:avLst/>
              <a:gdLst>
                <a:gd name="T0" fmla="*/ 5 w 21600"/>
                <a:gd name="T1" fmla="*/ 0 h 21600"/>
                <a:gd name="T2" fmla="*/ 5 w 21600"/>
                <a:gd name="T3" fmla="*/ 2 h 21600"/>
                <a:gd name="T4" fmla="*/ 1 w 21600"/>
                <a:gd name="T5" fmla="*/ 3 h 21600"/>
                <a:gd name="T6" fmla="*/ 7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6 w 21600"/>
                <a:gd name="T13" fmla="*/ 2906 h 21600"/>
                <a:gd name="T14" fmla="*/ 18232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Land, labor, </a:t>
              </a:r>
            </a:p>
            <a:p>
              <a:pPr algn="ctr" eaLnBrk="0" hangingPunct="0">
                <a:defRPr/>
              </a:pP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Capital</a:t>
              </a:r>
            </a:p>
          </p:txBody>
        </p:sp>
        <p:sp>
          <p:nvSpPr>
            <p:cNvPr id="25639" name="Text Box 20"/>
            <p:cNvSpPr txBox="1">
              <a:spLocks noChangeArrowheads="1"/>
            </p:cNvSpPr>
            <p:nvPr/>
          </p:nvSpPr>
          <p:spPr bwMode="auto">
            <a:xfrm>
              <a:off x="816" y="3648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7391400" y="4343401"/>
            <a:ext cx="2590800" cy="1952625"/>
            <a:chOff x="3696" y="2736"/>
            <a:chExt cx="1632" cy="1230"/>
          </a:xfrm>
        </p:grpSpPr>
        <p:sp>
          <p:nvSpPr>
            <p:cNvPr id="25636" name="AutoShape 31"/>
            <p:cNvSpPr>
              <a:spLocks noChangeArrowheads="1"/>
            </p:cNvSpPr>
            <p:nvPr/>
          </p:nvSpPr>
          <p:spPr bwMode="auto">
            <a:xfrm rot="5400000" flipH="1">
              <a:off x="3924" y="2508"/>
              <a:ext cx="1176" cy="1632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5 h 21600"/>
                <a:gd name="T4" fmla="*/ 1 w 21600"/>
                <a:gd name="T5" fmla="*/ 9 h 21600"/>
                <a:gd name="T6" fmla="*/ 3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2 h 21600"/>
                <a:gd name="T14" fmla="*/ 18220 w 21600"/>
                <a:gd name="T15" fmla="*/ 9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637" name="Text Box 32"/>
            <p:cNvSpPr txBox="1">
              <a:spLocks noChangeArrowheads="1"/>
            </p:cNvSpPr>
            <p:nvPr/>
          </p:nvSpPr>
          <p:spPr bwMode="auto">
            <a:xfrm>
              <a:off x="3758" y="3600"/>
              <a:ext cx="7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C00000"/>
                  </a:solidFill>
                  <a:latin typeface="Comic Sans MS" panose="030F0702030302020204" pitchFamily="66" charset="0"/>
                </a:rPr>
                <a:t>Inputs for </a:t>
              </a:r>
            </a:p>
            <a:p>
              <a:r>
                <a:rPr lang="en-US" altLang="en-US" sz="1600">
                  <a:solidFill>
                    <a:srgbClr val="C00000"/>
                  </a:solidFill>
                  <a:latin typeface="Comic Sans MS" panose="030F0702030302020204" pitchFamily="66" charset="0"/>
                </a:rPr>
                <a:t>production</a:t>
              </a:r>
            </a:p>
          </p:txBody>
        </p: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267200" y="3048000"/>
            <a:ext cx="2262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5617" name="Text Box 53"/>
          <p:cNvSpPr txBox="1">
            <a:spLocks noChangeArrowheads="1"/>
          </p:cNvSpPr>
          <p:nvPr/>
        </p:nvSpPr>
        <p:spPr bwMode="auto">
          <a:xfrm>
            <a:off x="5029201" y="1"/>
            <a:ext cx="2405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  <a:latin typeface="Comic Sans MS" panose="030F0702030302020204" pitchFamily="66" charset="0"/>
              </a:rPr>
              <a:t>Circular Flow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2362200" y="457200"/>
            <a:ext cx="2552700" cy="1905000"/>
            <a:chOff x="528" y="288"/>
            <a:chExt cx="1608" cy="1200"/>
          </a:xfrm>
        </p:grpSpPr>
        <p:sp>
          <p:nvSpPr>
            <p:cNvPr id="25634" name="AutoShape 52"/>
            <p:cNvSpPr>
              <a:spLocks noChangeArrowheads="1"/>
            </p:cNvSpPr>
            <p:nvPr/>
          </p:nvSpPr>
          <p:spPr bwMode="auto">
            <a:xfrm rot="16200000" flipH="1">
              <a:off x="732" y="84"/>
              <a:ext cx="1200" cy="16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15 h 21600"/>
                <a:gd name="T14" fmla="*/ 18234 w 21600"/>
                <a:gd name="T15" fmla="*/ 92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35" name="Text Box 80"/>
            <p:cNvSpPr txBox="1">
              <a:spLocks noChangeArrowheads="1"/>
            </p:cNvSpPr>
            <p:nvPr/>
          </p:nvSpPr>
          <p:spPr bwMode="auto">
            <a:xfrm>
              <a:off x="1296" y="288"/>
              <a:ext cx="8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Goods and</a:t>
              </a:r>
              <a:b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>
                  <a:solidFill>
                    <a:srgbClr val="C00000"/>
                  </a:solidFill>
                  <a:latin typeface="Comic Sans MS" panose="030F0702030302020204" pitchFamily="66" charset="0"/>
                </a:rPr>
                <a:t>services</a:t>
              </a:r>
              <a:endParaRPr lang="en-US" altLang="en-US" sz="200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7162800" y="1143000"/>
            <a:ext cx="1828800" cy="1143000"/>
            <a:chOff x="3552" y="720"/>
            <a:chExt cx="1152" cy="720"/>
          </a:xfrm>
        </p:grpSpPr>
        <p:sp>
          <p:nvSpPr>
            <p:cNvPr id="25631" name="AutoShape 91"/>
            <p:cNvSpPr>
              <a:spLocks noChangeArrowheads="1"/>
            </p:cNvSpPr>
            <p:nvPr/>
          </p:nvSpPr>
          <p:spPr bwMode="auto">
            <a:xfrm rot="-5400000" flipH="1" flipV="1">
              <a:off x="3768" y="504"/>
              <a:ext cx="720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06 h 21600"/>
                <a:gd name="T14" fmla="*/ 18240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5632" name="Text Box 94"/>
            <p:cNvSpPr txBox="1">
              <a:spLocks noChangeArrowheads="1"/>
            </p:cNvSpPr>
            <p:nvPr/>
          </p:nvSpPr>
          <p:spPr bwMode="auto">
            <a:xfrm>
              <a:off x="3696" y="720"/>
              <a:ext cx="6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Comic Sans MS" panose="030F0702030302020204" pitchFamily="66" charset="0"/>
                </a:rPr>
                <a:t>Revenue</a:t>
              </a:r>
            </a:p>
          </p:txBody>
        </p:sp>
        <p:sp>
          <p:nvSpPr>
            <p:cNvPr id="25633" name="Text Box 95"/>
            <p:cNvSpPr txBox="1">
              <a:spLocks noChangeArrowheads="1"/>
            </p:cNvSpPr>
            <p:nvPr/>
          </p:nvSpPr>
          <p:spPr bwMode="auto">
            <a:xfrm>
              <a:off x="4214" y="97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Comic Sans MS" panose="030F0702030302020204" pitchFamily="66" charset="0"/>
                </a:rPr>
                <a:t>$</a:t>
              </a:r>
            </a:p>
          </p:txBody>
        </p:sp>
      </p:grp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4267200" y="3276600"/>
            <a:ext cx="222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(Mouse Click to advance)</a:t>
            </a: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7086600" y="6248401"/>
            <a:ext cx="325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Comic Sans MS" panose="030F0702030302020204" pitchFamily="66" charset="0"/>
              </a:rPr>
              <a:t>Mouse click for next slide</a:t>
            </a:r>
          </a:p>
        </p:txBody>
      </p:sp>
      <p:sp>
        <p:nvSpPr>
          <p:cNvPr id="25625" name="Text Box 99"/>
          <p:cNvSpPr txBox="1">
            <a:spLocks noChangeArrowheads="1"/>
          </p:cNvSpPr>
          <p:nvPr/>
        </p:nvSpPr>
        <p:spPr bwMode="auto">
          <a:xfrm>
            <a:off x="1770064" y="6342063"/>
            <a:ext cx="176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omic Sans MS" panose="030F0702030302020204" pitchFamily="66" charset="0"/>
              </a:rPr>
              <a:t>© L Reynolds, 1999</a:t>
            </a:r>
          </a:p>
        </p:txBody>
      </p:sp>
      <p:sp>
        <p:nvSpPr>
          <p:cNvPr id="25626" name="Rectangle 86"/>
          <p:cNvSpPr>
            <a:spLocks noChangeArrowheads="1"/>
          </p:cNvSpPr>
          <p:nvPr/>
        </p:nvSpPr>
        <p:spPr bwMode="auto">
          <a:xfrm>
            <a:off x="5181600" y="4724400"/>
            <a:ext cx="1828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Factor Market</a:t>
            </a:r>
          </a:p>
          <a:p>
            <a:pPr eaLnBrk="1" hangingPunct="1"/>
            <a:r>
              <a:rPr lang="en-US" altLang="en-US"/>
              <a:t>Role of Ind.:</a:t>
            </a:r>
          </a:p>
          <a:p>
            <a:pPr eaLnBrk="1" hangingPunct="1"/>
            <a:r>
              <a:rPr lang="en-US" altLang="en-US"/>
              <a:t>Sell resource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Role of Busi.:</a:t>
            </a:r>
          </a:p>
          <a:p>
            <a:pPr eaLnBrk="1" hangingPunct="1"/>
            <a:r>
              <a:rPr lang="en-US" altLang="en-US"/>
              <a:t>Buy resources</a:t>
            </a:r>
          </a:p>
        </p:txBody>
      </p:sp>
      <p:sp>
        <p:nvSpPr>
          <p:cNvPr id="25627" name="Rectangle 87"/>
          <p:cNvSpPr>
            <a:spLocks noChangeArrowheads="1"/>
          </p:cNvSpPr>
          <p:nvPr/>
        </p:nvSpPr>
        <p:spPr bwMode="auto">
          <a:xfrm>
            <a:off x="5257800" y="533400"/>
            <a:ext cx="1676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Product Market</a:t>
            </a:r>
          </a:p>
          <a:p>
            <a:pPr eaLnBrk="1" hangingPunct="1"/>
            <a:r>
              <a:rPr lang="en-US" altLang="en-US"/>
              <a:t>Role of Ind.:</a:t>
            </a:r>
          </a:p>
          <a:p>
            <a:pPr eaLnBrk="1" hangingPunct="1"/>
            <a:r>
              <a:rPr lang="en-US" altLang="en-US"/>
              <a:t>Buy goods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Role of Busi.:</a:t>
            </a:r>
          </a:p>
          <a:p>
            <a:pPr eaLnBrk="1" hangingPunct="1"/>
            <a:r>
              <a:rPr lang="en-US" altLang="en-US"/>
              <a:t>Sell goods </a:t>
            </a:r>
          </a:p>
        </p:txBody>
      </p:sp>
      <p:sp>
        <p:nvSpPr>
          <p:cNvPr id="25628" name="Oval 88"/>
          <p:cNvSpPr>
            <a:spLocks noChangeArrowheads="1"/>
          </p:cNvSpPr>
          <p:nvPr/>
        </p:nvSpPr>
        <p:spPr bwMode="auto">
          <a:xfrm>
            <a:off x="5257800" y="3733800"/>
            <a:ext cx="1828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Government</a:t>
            </a:r>
          </a:p>
        </p:txBody>
      </p:sp>
      <p:sp>
        <p:nvSpPr>
          <p:cNvPr id="25629" name="AutoShape 89"/>
          <p:cNvSpPr>
            <a:spLocks noChangeArrowheads="1"/>
          </p:cNvSpPr>
          <p:nvPr/>
        </p:nvSpPr>
        <p:spPr bwMode="auto">
          <a:xfrm>
            <a:off x="4191001" y="3657600"/>
            <a:ext cx="976313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Taxes &amp;</a:t>
            </a:r>
          </a:p>
          <a:p>
            <a:pPr algn="ctr" eaLnBrk="1" hangingPunct="1"/>
            <a:r>
              <a:rPr lang="en-US" altLang="en-US"/>
              <a:t>Labor</a:t>
            </a:r>
          </a:p>
        </p:txBody>
      </p:sp>
      <p:sp>
        <p:nvSpPr>
          <p:cNvPr id="25630" name="AutoShape 90"/>
          <p:cNvSpPr>
            <a:spLocks noChangeArrowheads="1"/>
          </p:cNvSpPr>
          <p:nvPr/>
        </p:nvSpPr>
        <p:spPr bwMode="auto">
          <a:xfrm>
            <a:off x="7086600" y="3581400"/>
            <a:ext cx="990600" cy="1219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Taxes &amp;</a:t>
            </a:r>
          </a:p>
          <a:p>
            <a:pPr algn="ctr" eaLnBrk="1" hangingPunct="1"/>
            <a:r>
              <a:rPr lang="en-US" altLang="en-US"/>
              <a:t>Goods</a:t>
            </a:r>
          </a:p>
        </p:txBody>
      </p:sp>
    </p:spTree>
    <p:extLst>
      <p:ext uri="{BB962C8B-B14F-4D97-AF65-F5344CB8AC3E}">
        <p14:creationId xmlns:p14="http://schemas.microsoft.com/office/powerpoint/2010/main" val="39110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  <p:bldP spid="2058" grpId="0" autoUpdateAnimBg="0"/>
      <p:bldP spid="2084" grpId="0" autoUpdateAnimBg="0"/>
      <p:bldP spid="2088" grpId="0" autoUpdateAnimBg="0"/>
      <p:bldP spid="2097" grpId="0" autoUpdateAnimBg="0"/>
      <p:bldP spid="2099" grpId="0" autoUpdateAnimBg="0"/>
      <p:bldP spid="2114" grpId="0" autoUpdateAnimBg="0"/>
      <p:bldP spid="2120" grpId="0" autoUpdateAnimBg="0"/>
      <p:bldP spid="2129" grpId="0" autoUpdateAnimBg="0"/>
      <p:bldP spid="2145" grpId="0" autoUpdateAnimBg="0"/>
      <p:bldP spid="214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576" y="365125"/>
            <a:ext cx="57732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Four Types of Market Structures</a:t>
            </a:r>
            <a:r>
              <a:rPr lang="en-US" dirty="0"/>
              <a:t> </a:t>
            </a:r>
            <a:r>
              <a:rPr lang="en-US" b="1" dirty="0"/>
              <a:t>(SSEMI3b)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0494" y="2079811"/>
            <a:ext cx="5737412" cy="4589930"/>
          </a:xfrm>
        </p:spPr>
        <p:txBody>
          <a:bodyPr>
            <a:normAutofit/>
          </a:bodyPr>
          <a:lstStyle/>
          <a:p>
            <a:r>
              <a:rPr lang="en-US" b="1" dirty="0"/>
              <a:t>Monopolistic competition:</a:t>
            </a:r>
            <a:r>
              <a:rPr lang="en-US" dirty="0"/>
              <a:t>  a market structure in which there are a large number of sellers who are supplying goods that are close, but not perfect, substitutes. Sellers have a degree of control over price. There are few long-term barriers of entry and exit. </a:t>
            </a:r>
          </a:p>
          <a:p>
            <a:r>
              <a:rPr lang="en-US" dirty="0"/>
              <a:t>Example: Shoe companies</a:t>
            </a:r>
          </a:p>
          <a:p>
            <a:endParaRPr lang="en-US" dirty="0"/>
          </a:p>
        </p:txBody>
      </p:sp>
      <p:pic>
        <p:nvPicPr>
          <p:cNvPr id="22532" name="Picture 4" descr="Image result for Shoe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5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796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388" y="329266"/>
            <a:ext cx="6728012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Characteristics of a Monopolistic Competition (SSEMI3b)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42" y="2133599"/>
            <a:ext cx="4988858" cy="4428566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  <a:defRPr/>
            </a:pPr>
            <a:r>
              <a:rPr lang="en-US" b="1" dirty="0"/>
              <a:t>Number of firms: </a:t>
            </a:r>
            <a:r>
              <a:rPr lang="en-US" dirty="0"/>
              <a:t>many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en-US" b="1" dirty="0"/>
              <a:t>Barriers to enter the market: </a:t>
            </a:r>
            <a:r>
              <a:rPr lang="en-US" dirty="0"/>
              <a:t>fairly easy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en-US" b="1" dirty="0"/>
              <a:t>Control over price: </a:t>
            </a:r>
            <a:r>
              <a:rPr lang="en-US" dirty="0"/>
              <a:t>little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en-US" b="1" dirty="0"/>
              <a:t>Type of product: </a:t>
            </a:r>
            <a:r>
              <a:rPr lang="en-US" dirty="0"/>
              <a:t>similar but different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en-US" b="1" dirty="0"/>
              <a:t>Advertisement: </a:t>
            </a:r>
            <a:r>
              <a:rPr lang="en-US" dirty="0"/>
              <a:t>much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en-US" b="1" dirty="0"/>
              <a:t>Example: </a:t>
            </a:r>
            <a:r>
              <a:rPr lang="en-US" dirty="0"/>
              <a:t>Shoe companies, Jean companies</a:t>
            </a:r>
          </a:p>
        </p:txBody>
      </p:sp>
      <p:pic>
        <p:nvPicPr>
          <p:cNvPr id="4" name="Picture 4" descr="Image result for Shoe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5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28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28" y="365125"/>
            <a:ext cx="61856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Four Types of Market Structures</a:t>
            </a:r>
            <a:r>
              <a:rPr lang="en-US" dirty="0"/>
              <a:t> </a:t>
            </a:r>
            <a:r>
              <a:rPr lang="en-US" b="1" dirty="0"/>
              <a:t>(SSEMI3b)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576" y="2148355"/>
            <a:ext cx="5486400" cy="4351338"/>
          </a:xfrm>
        </p:spPr>
        <p:txBody>
          <a:bodyPr/>
          <a:lstStyle/>
          <a:p>
            <a:pPr lvl="0"/>
            <a:r>
              <a:rPr lang="en-US" b="1" dirty="0"/>
              <a:t>Pure (perfect) competition:</a:t>
            </a:r>
            <a:r>
              <a:rPr lang="en-US" dirty="0"/>
              <a:t>  a market structure in which there are a large number of sellers who are supplying goods but not a large enough number to set the price of the goods. There are no barriers of entry and exit. </a:t>
            </a:r>
          </a:p>
          <a:p>
            <a:pPr lvl="0"/>
            <a:r>
              <a:rPr lang="en-US" dirty="0"/>
              <a:t>Examples: Watermelons and Tomato Farmers </a:t>
            </a:r>
          </a:p>
        </p:txBody>
      </p:sp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2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961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6364941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Characteristics of a Perfect Competition (SSEMI3b)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71" y="2366681"/>
            <a:ext cx="5908329" cy="4007505"/>
          </a:xfrm>
        </p:spPr>
        <p:txBody>
          <a:bodyPr/>
          <a:lstStyle/>
          <a:p>
            <a:pPr marL="50292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/>
              <a:t>Number of firms: </a:t>
            </a:r>
            <a:r>
              <a:rPr lang="en-US" dirty="0"/>
              <a:t>many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/>
              <a:t>Barriers to enter the market: </a:t>
            </a:r>
            <a:r>
              <a:rPr lang="en-US" dirty="0"/>
              <a:t>none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/>
              <a:t>Control over price: </a:t>
            </a:r>
            <a:r>
              <a:rPr lang="en-US" dirty="0"/>
              <a:t>none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/>
              <a:t>Type of product: </a:t>
            </a:r>
            <a:r>
              <a:rPr lang="en-US" dirty="0"/>
              <a:t>similar or identical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/>
              <a:t>Advertisement: </a:t>
            </a:r>
            <a:r>
              <a:rPr lang="en-US" dirty="0"/>
              <a:t>none</a:t>
            </a:r>
          </a:p>
          <a:p>
            <a:pPr marL="50292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b="1" dirty="0"/>
              <a:t>Example: </a:t>
            </a:r>
            <a:r>
              <a:rPr lang="en-US" dirty="0"/>
              <a:t>Watermelon and Tomato Farmers</a:t>
            </a:r>
          </a:p>
          <a:p>
            <a:endParaRPr lang="en-US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42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596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example of a Monopoly?</a:t>
            </a:r>
          </a:p>
          <a:p>
            <a:r>
              <a:rPr lang="en-US" dirty="0"/>
              <a:t>What are some characteristics of a Monopoly? </a:t>
            </a:r>
          </a:p>
          <a:p>
            <a:r>
              <a:rPr lang="en-US" dirty="0"/>
              <a:t>What is an example of a Oligopoly?</a:t>
            </a:r>
          </a:p>
          <a:p>
            <a:r>
              <a:rPr lang="en-US" dirty="0"/>
              <a:t>What are some characteristics of a Oligopoly?</a:t>
            </a:r>
          </a:p>
          <a:p>
            <a:r>
              <a:rPr lang="en-US" dirty="0"/>
              <a:t>What is an example of a Monopolistic Competition?</a:t>
            </a:r>
          </a:p>
          <a:p>
            <a:r>
              <a:rPr lang="en-US" dirty="0"/>
              <a:t>What are some characteristics of a Monopolistic Competition?</a:t>
            </a:r>
          </a:p>
          <a:p>
            <a:r>
              <a:rPr lang="en-US" dirty="0"/>
              <a:t>What is an example of a Pure (Perfect) Competition?</a:t>
            </a:r>
          </a:p>
          <a:p>
            <a:r>
              <a:rPr lang="en-US" dirty="0"/>
              <a:t>What are some characteristics of a (Perfect) Competition?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365125"/>
            <a:ext cx="114748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Circular Flow Diagram (SSEMI1a, 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When buyers and sellers freely and willingly engage in market transactions, it is known in economics as </a:t>
            </a:r>
            <a:r>
              <a:rPr lang="en-US" b="1" dirty="0"/>
              <a:t>voluntary exchange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The transactions are made in such a way that both the buyer and seller benefit from the exchange. The </a:t>
            </a:r>
            <a:r>
              <a:rPr lang="en-US" b="1" dirty="0"/>
              <a:t>circular flow diagram</a:t>
            </a:r>
            <a:r>
              <a:rPr lang="en-US" dirty="0"/>
              <a:t> shows the interactions between buyers and sellers in different markets. </a:t>
            </a:r>
          </a:p>
          <a:p>
            <a:pPr lvl="0"/>
            <a:r>
              <a:rPr lang="en-US" b="1" dirty="0"/>
              <a:t>Economic Interdependence:</a:t>
            </a:r>
            <a:r>
              <a:rPr lang="en-US" dirty="0"/>
              <a:t> reliance on one another to provide the goods and services that people consume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6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95682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Role of Households in Circular Flow Diagram (SSEMI1a, 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918447"/>
            <a:ext cx="5988424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Households in the factor market (Resources)</a:t>
            </a:r>
            <a:r>
              <a:rPr lang="en-US" dirty="0"/>
              <a:t> own productive resources. </a:t>
            </a:r>
          </a:p>
          <a:p>
            <a:pPr lvl="0"/>
            <a:r>
              <a:rPr lang="en-US" dirty="0"/>
              <a:t>They sell land, labor, and capital to businesses in the factor market in exchange for </a:t>
            </a:r>
            <a:r>
              <a:rPr lang="en-US" b="1" dirty="0"/>
              <a:t>income</a:t>
            </a:r>
            <a:r>
              <a:rPr lang="en-US" dirty="0"/>
              <a:t>. </a:t>
            </a:r>
          </a:p>
          <a:p>
            <a:pPr lvl="0"/>
            <a:r>
              <a:rPr lang="en-US" b="1" dirty="0"/>
              <a:t>Households in the product market</a:t>
            </a:r>
            <a:r>
              <a:rPr lang="en-US" dirty="0"/>
              <a:t> </a:t>
            </a:r>
            <a:r>
              <a:rPr lang="en-US" b="1" dirty="0"/>
              <a:t>(Stores) </a:t>
            </a:r>
            <a:r>
              <a:rPr lang="en-US" dirty="0"/>
              <a:t>are the consumers of goods and services. </a:t>
            </a:r>
          </a:p>
          <a:p>
            <a:pPr lvl="0"/>
            <a:r>
              <a:rPr lang="en-US" dirty="0"/>
              <a:t>They use their income to buy goods and services from businesses. </a:t>
            </a:r>
          </a:p>
          <a:p>
            <a:pPr lvl="0"/>
            <a:r>
              <a:rPr lang="en-US" dirty="0"/>
              <a:t>Goods and Services represented by the Solid Arrows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r="2924"/>
          <a:stretch/>
        </p:blipFill>
        <p:spPr>
          <a:xfrm>
            <a:off x="6839025" y="0"/>
            <a:ext cx="535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517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2361</TotalTime>
  <Words>3438</Words>
  <Application>Microsoft Office PowerPoint</Application>
  <PresentationFormat>Widescreen</PresentationFormat>
  <Paragraphs>492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Comic Sans MS</vt:lpstr>
      <vt:lpstr>Corbel</vt:lpstr>
      <vt:lpstr>Times New Roman</vt:lpstr>
      <vt:lpstr>Depth</vt:lpstr>
      <vt:lpstr>Microeconomics</vt:lpstr>
      <vt:lpstr>Key Terms (SSEM1)</vt:lpstr>
      <vt:lpstr>How does a steak make it to the Big Texan?</vt:lpstr>
      <vt:lpstr>How does money go from a business to your hands? </vt:lpstr>
      <vt:lpstr>Why do business and individual work together? (Think about the last two examples)</vt:lpstr>
      <vt:lpstr>PowerPoint Presentation</vt:lpstr>
      <vt:lpstr>PowerPoint Presentation</vt:lpstr>
      <vt:lpstr>The Circular Flow Diagram (SSEMI1a, b)</vt:lpstr>
      <vt:lpstr>Role of Households in Circular Flow Diagram (SSEMI1a, b)</vt:lpstr>
      <vt:lpstr>Role of Businesses (firms) in Circular Flow Diagram  (SSEMI1a, b)</vt:lpstr>
      <vt:lpstr>Review Questions</vt:lpstr>
      <vt:lpstr>If you owned a Vans Corp., would you make more or less shoes as the price of the product goes UP? What if the price of the product goes DOWN?</vt:lpstr>
      <vt:lpstr>Law of Supply and Demand (SSEMI2a) </vt:lpstr>
      <vt:lpstr>What would you (personally) do if the price of Vans shoes went up in value? Would you buy more or less Vans shoes?</vt:lpstr>
      <vt:lpstr>Law of Supply and Demand (SSEMI2a) </vt:lpstr>
      <vt:lpstr>Law of Supply and Demand (SSEMI2a) </vt:lpstr>
      <vt:lpstr>Quantity Supplied (SSEMI2b)</vt:lpstr>
      <vt:lpstr>Quantity Demanded (SSEMI2)</vt:lpstr>
      <vt:lpstr>Did the buyer and seller agree to the equilibrium price?</vt:lpstr>
      <vt:lpstr>Equilibrium Price (SSEMI2c)</vt:lpstr>
      <vt:lpstr>Review Questions</vt:lpstr>
      <vt:lpstr>Supply Shifts (SSEMI2e)</vt:lpstr>
      <vt:lpstr>Reading the Supply  Shift</vt:lpstr>
      <vt:lpstr>Reading the Supply  Shift</vt:lpstr>
      <vt:lpstr>WHY DOES SUPPLY CHANGE (SHIFT)</vt:lpstr>
      <vt:lpstr>As Vans Corp., would you supply more or less shoes if the price of rubber when up? </vt:lpstr>
      <vt:lpstr>Determinants (Shifters) of Supply (SSEMI2e)</vt:lpstr>
      <vt:lpstr>As a Vans Corp., would you supply more or less shoes if the government increased your property taxes? </vt:lpstr>
      <vt:lpstr>Determinants (Shifters) of Supply (SSEMI2e)</vt:lpstr>
      <vt:lpstr>Determinants (Shifters) of Supply (SSEMI2e)</vt:lpstr>
      <vt:lpstr>As a Vans Inc., would you supply more or less shoes if celebrities start wearing Vans? </vt:lpstr>
      <vt:lpstr>Determinants (Shifters) of Supply (SSEMI2e)</vt:lpstr>
      <vt:lpstr>Determinants (Shifters) of Supply (SSEMI2e)</vt:lpstr>
      <vt:lpstr>Determinants (Shifters) of Supply (SSEMI2e)</vt:lpstr>
      <vt:lpstr>Review Questions</vt:lpstr>
      <vt:lpstr>Demand Shifts (SSEMI2F)</vt:lpstr>
      <vt:lpstr>Reading the Supply  Shift</vt:lpstr>
      <vt:lpstr>Reading the Demand  Shift</vt:lpstr>
      <vt:lpstr>WHY DOES Demand CHANGE (SHIFT)</vt:lpstr>
      <vt:lpstr>What happens to your demand for Vans, if the price of Skateboards goes UP? (Are the products substitutes or complements) </vt:lpstr>
      <vt:lpstr>Determinants (Demand) of Demand (SSEMI2e)</vt:lpstr>
      <vt:lpstr>What happens to your demand for Vans, if the price of Jordan's goes UP? (Are the products substitutes or complements)</vt:lpstr>
      <vt:lpstr>Determinants (Demand) of Demand (SSEMI2e)</vt:lpstr>
      <vt:lpstr>Determinants (Demand) of Demand (SSEMI2e)</vt:lpstr>
      <vt:lpstr>Determinants (Demand) of Demand (SSEMI2e)</vt:lpstr>
      <vt:lpstr>What happens to your demand for Vans, if Justin Bieber started wearing Vans?  </vt:lpstr>
      <vt:lpstr>Determinants (Demand) of Demand (SSEMI2e)</vt:lpstr>
      <vt:lpstr>Determinants (Demand) of Demand (SSEMI2e)</vt:lpstr>
      <vt:lpstr>Review Questions</vt:lpstr>
      <vt:lpstr>Based on the chart are Minimum Wage jobs good or bad? Will this create a shortage or surplus of Minimum Wage jobs?</vt:lpstr>
      <vt:lpstr>Price Floors and Price Ceilings (SSEMI2g)</vt:lpstr>
      <vt:lpstr>How could the government help workers live in the city?</vt:lpstr>
      <vt:lpstr>Price Floors and Price Ceilings (SSEMI2g)</vt:lpstr>
      <vt:lpstr>Reading Price Ceilings and Floors</vt:lpstr>
      <vt:lpstr>Review Questions</vt:lpstr>
      <vt:lpstr>Types of Business Organizations (SSEMI3a)</vt:lpstr>
      <vt:lpstr>What are the positives and negatives of owning your own business?</vt:lpstr>
      <vt:lpstr>Sole Proprietorship (SSEMI3a)</vt:lpstr>
      <vt:lpstr>What are the positives and negatives of owning a partnership business?</vt:lpstr>
      <vt:lpstr>Partnership (SSEMI3a)</vt:lpstr>
      <vt:lpstr>What are the positives and negatives of a corporation?</vt:lpstr>
      <vt:lpstr>Corporation (SSEMI3a)</vt:lpstr>
      <vt:lpstr>Review Questions</vt:lpstr>
      <vt:lpstr>Four Types of Market Structures (SSEMI3b) </vt:lpstr>
      <vt:lpstr>Four Types of Market Structures (SSEMI3b) </vt:lpstr>
      <vt:lpstr>Characteristics of a Monopoly (SSEMI3b) </vt:lpstr>
      <vt:lpstr>PowerPoint Presentation</vt:lpstr>
      <vt:lpstr>Four Types of Market Structures (SSEMI3b) </vt:lpstr>
      <vt:lpstr>Characteristics of an Oligopoly (SSEMI3b) </vt:lpstr>
      <vt:lpstr>Four Types of Market Structures (SSEMI3b) </vt:lpstr>
      <vt:lpstr>Characteristics of a Monopolistic Competition (SSEMI3b) </vt:lpstr>
      <vt:lpstr>Four Types of Market Structures (SSEMI3b) </vt:lpstr>
      <vt:lpstr>Characteristics of a Perfect Competition (SSEMI3b) 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Microeconomics</dc:title>
  <dc:creator>Brock</dc:creator>
  <cp:lastModifiedBy>Lisa Garvey</cp:lastModifiedBy>
  <cp:revision>43</cp:revision>
  <dcterms:created xsi:type="dcterms:W3CDTF">2018-02-03T16:22:37Z</dcterms:created>
  <dcterms:modified xsi:type="dcterms:W3CDTF">2019-09-09T02:20:09Z</dcterms:modified>
</cp:coreProperties>
</file>