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52" d="100"/>
          <a:sy n="52" d="100"/>
        </p:scale>
        <p:origin x="7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B806B-5E9B-42FA-9A06-30C5B4934257}" type="datetimeFigureOut">
              <a:rPr lang="en-US" smtClean="0"/>
              <a:t>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BCEC0-B147-4CD8-B379-B2028A889266}" type="slidenum">
              <a:rPr lang="en-US" smtClean="0"/>
              <a:t>‹#›</a:t>
            </a:fld>
            <a:endParaRPr lang="en-US"/>
          </a:p>
        </p:txBody>
      </p:sp>
    </p:spTree>
    <p:extLst>
      <p:ext uri="{BB962C8B-B14F-4D97-AF65-F5344CB8AC3E}">
        <p14:creationId xmlns:p14="http://schemas.microsoft.com/office/powerpoint/2010/main" val="195476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txBox="1">
            <a:spLocks noGrp="1"/>
          </p:cNvSpPr>
          <p:nvPr>
            <p:ph type="body" idx="1"/>
          </p:nvPr>
        </p:nvSpPr>
        <p:spPr>
          <a:xfrm>
            <a:off x="700405" y="4381104"/>
            <a:ext cx="5603240" cy="4150518"/>
          </a:xfrm>
          <a:prstGeom prst="rect">
            <a:avLst/>
          </a:prstGeom>
          <a:noFill/>
          <a:ln>
            <a:noFill/>
          </a:ln>
        </p:spPr>
        <p:txBody>
          <a:bodyPr spcFirstLastPara="1" wrap="square" lIns="92385" tIns="92385" rIns="92385" bIns="92385" anchor="ctr" anchorCtr="0">
            <a:noAutofit/>
          </a:bodyPr>
          <a:lstStyle/>
          <a:p>
            <a:pPr marL="0" indent="0">
              <a:buNone/>
            </a:pPr>
            <a:endParaRPr/>
          </a:p>
        </p:txBody>
      </p:sp>
      <p:sp>
        <p:nvSpPr>
          <p:cNvPr id="206" name="Google Shape;206;p16:notes"/>
          <p:cNvSpPr>
            <a:spLocks noGrp="1" noRot="1" noChangeAspect="1"/>
          </p:cNvSpPr>
          <p:nvPr>
            <p:ph type="sldImg" idx="2"/>
          </p:nvPr>
        </p:nvSpPr>
        <p:spPr>
          <a:xfrm>
            <a:off x="427038" y="692150"/>
            <a:ext cx="6149975" cy="3459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35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700405" y="4381104"/>
            <a:ext cx="5603240" cy="4150518"/>
          </a:xfrm>
          <a:prstGeom prst="rect">
            <a:avLst/>
          </a:prstGeom>
          <a:noFill/>
          <a:ln>
            <a:noFill/>
          </a:ln>
        </p:spPr>
        <p:txBody>
          <a:bodyPr spcFirstLastPara="1" wrap="square" lIns="92385" tIns="92385" rIns="92385" bIns="92385" anchor="ctr" anchorCtr="0">
            <a:noAutofit/>
          </a:bodyPr>
          <a:lstStyle/>
          <a:p>
            <a:pPr marL="0" indent="0">
              <a:buNone/>
            </a:pPr>
            <a:endParaRPr/>
          </a:p>
        </p:txBody>
      </p:sp>
      <p:sp>
        <p:nvSpPr>
          <p:cNvPr id="212" name="Google Shape;212;p17:notes"/>
          <p:cNvSpPr>
            <a:spLocks noGrp="1" noRot="1" noChangeAspect="1"/>
          </p:cNvSpPr>
          <p:nvPr>
            <p:ph type="sldImg" idx="2"/>
          </p:nvPr>
        </p:nvSpPr>
        <p:spPr>
          <a:xfrm>
            <a:off x="427038" y="692150"/>
            <a:ext cx="6149975" cy="3459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33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txBox="1">
            <a:spLocks noGrp="1"/>
          </p:cNvSpPr>
          <p:nvPr>
            <p:ph type="body" idx="1"/>
          </p:nvPr>
        </p:nvSpPr>
        <p:spPr>
          <a:xfrm>
            <a:off x="700405" y="4381104"/>
            <a:ext cx="5603240" cy="4150518"/>
          </a:xfrm>
          <a:prstGeom prst="rect">
            <a:avLst/>
          </a:prstGeom>
          <a:noFill/>
          <a:ln>
            <a:noFill/>
          </a:ln>
        </p:spPr>
        <p:txBody>
          <a:bodyPr spcFirstLastPara="1" wrap="square" lIns="92385" tIns="92385" rIns="92385" bIns="92385" anchor="ctr" anchorCtr="0">
            <a:noAutofit/>
          </a:bodyPr>
          <a:lstStyle/>
          <a:p>
            <a:pPr marL="0" indent="0">
              <a:buNone/>
            </a:pPr>
            <a:endParaRPr/>
          </a:p>
        </p:txBody>
      </p:sp>
      <p:sp>
        <p:nvSpPr>
          <p:cNvPr id="241" name="Google Shape;241;p22:notes"/>
          <p:cNvSpPr>
            <a:spLocks noGrp="1" noRot="1" noChangeAspect="1"/>
          </p:cNvSpPr>
          <p:nvPr>
            <p:ph type="sldImg" idx="2"/>
          </p:nvPr>
        </p:nvSpPr>
        <p:spPr>
          <a:xfrm>
            <a:off x="427038" y="692150"/>
            <a:ext cx="6149975" cy="3459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910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1_Comparis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1120000" y="1681163"/>
            <a:ext cx="5025216"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lt2"/>
              </a:buClr>
              <a:buSzPts val="2400"/>
              <a:buFont typeface="Arial"/>
              <a:buNone/>
              <a:defRPr sz="2400" b="0" i="0" u="none" strike="noStrike" cap="none">
                <a:solidFill>
                  <a:schemeClr val="lt2"/>
                </a:solidFill>
                <a:latin typeface="Corbel"/>
                <a:ea typeface="Corbel"/>
                <a:cs typeface="Corbel"/>
                <a:sym typeface="Corbel"/>
              </a:defRPr>
            </a:lvl1pPr>
            <a:lvl2pPr marL="914400" marR="0" lvl="1" indent="-228600" algn="l" rtl="0">
              <a:lnSpc>
                <a:spcPct val="90000"/>
              </a:lnSpc>
              <a:spcBef>
                <a:spcPts val="500"/>
              </a:spcBef>
              <a:spcAft>
                <a:spcPts val="0"/>
              </a:spcAft>
              <a:buClr>
                <a:srgbClr val="EDEDED"/>
              </a:buClr>
              <a:buSzPts val="2000"/>
              <a:buFont typeface="Arial"/>
              <a:buNone/>
              <a:defRPr sz="2000" b="1" i="0" u="none" strike="noStrike" cap="none">
                <a:solidFill>
                  <a:srgbClr val="EDEDED"/>
                </a:solidFill>
                <a:latin typeface="Corbel"/>
                <a:ea typeface="Corbel"/>
                <a:cs typeface="Corbel"/>
                <a:sym typeface="Corbel"/>
              </a:defRPr>
            </a:lvl2pPr>
            <a:lvl3pPr marL="1371600" marR="0" lvl="2" indent="-228600" algn="l" rtl="0">
              <a:lnSpc>
                <a:spcPct val="90000"/>
              </a:lnSpc>
              <a:spcBef>
                <a:spcPts val="500"/>
              </a:spcBef>
              <a:spcAft>
                <a:spcPts val="0"/>
              </a:spcAft>
              <a:buClr>
                <a:srgbClr val="EDEDED"/>
              </a:buClr>
              <a:buSzPts val="1800"/>
              <a:buFont typeface="Arial"/>
              <a:buNone/>
              <a:defRPr sz="1800" b="1" i="0" u="none" strike="noStrike" cap="none">
                <a:solidFill>
                  <a:srgbClr val="EDEDED"/>
                </a:solidFill>
                <a:latin typeface="Corbel"/>
                <a:ea typeface="Corbel"/>
                <a:cs typeface="Corbel"/>
                <a:sym typeface="Corbel"/>
              </a:defRPr>
            </a:lvl3pPr>
            <a:lvl4pPr marL="1828800" marR="0" lvl="3" indent="-228600" algn="l" rtl="0">
              <a:lnSpc>
                <a:spcPct val="90000"/>
              </a:lnSpc>
              <a:spcBef>
                <a:spcPts val="500"/>
              </a:spcBef>
              <a:spcAft>
                <a:spcPts val="0"/>
              </a:spcAft>
              <a:buClr>
                <a:srgbClr val="EDEDED"/>
              </a:buClr>
              <a:buSzPts val="1600"/>
              <a:buFont typeface="Arial"/>
              <a:buNone/>
              <a:defRPr sz="1600" b="1" i="0" u="none" strike="noStrike" cap="none">
                <a:solidFill>
                  <a:srgbClr val="EDEDED"/>
                </a:solidFill>
                <a:latin typeface="Corbel"/>
                <a:ea typeface="Corbel"/>
                <a:cs typeface="Corbel"/>
                <a:sym typeface="Corbel"/>
              </a:defRPr>
            </a:lvl4pPr>
            <a:lvl5pPr marL="2286000" marR="0" lvl="4" indent="-228600" algn="l" rtl="0">
              <a:lnSpc>
                <a:spcPct val="90000"/>
              </a:lnSpc>
              <a:spcBef>
                <a:spcPts val="500"/>
              </a:spcBef>
              <a:spcAft>
                <a:spcPts val="0"/>
              </a:spcAft>
              <a:buClr>
                <a:srgbClr val="EDEDED"/>
              </a:buClr>
              <a:buSzPts val="1600"/>
              <a:buFont typeface="Arial"/>
              <a:buNone/>
              <a:defRPr sz="1600" b="1" i="0" u="none" strike="noStrike" cap="none">
                <a:solidFill>
                  <a:srgbClr val="EDEDED"/>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39" name="Google Shape;39;p6"/>
          <p:cNvSpPr txBox="1">
            <a:spLocks noGrp="1"/>
          </p:cNvSpPr>
          <p:nvPr>
            <p:ph type="body" idx="2"/>
          </p:nvPr>
        </p:nvSpPr>
        <p:spPr>
          <a:xfrm>
            <a:off x="1120000" y="2505075"/>
            <a:ext cx="5025216"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40" name="Google Shape;40;p6"/>
          <p:cNvSpPr txBox="1">
            <a:spLocks noGrp="1"/>
          </p:cNvSpPr>
          <p:nvPr>
            <p:ph type="body" idx="3"/>
          </p:nvPr>
        </p:nvSpPr>
        <p:spPr>
          <a:xfrm>
            <a:off x="6319840" y="1681163"/>
            <a:ext cx="503554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lt2"/>
              </a:buClr>
              <a:buSzPts val="2400"/>
              <a:buFont typeface="Arial"/>
              <a:buNone/>
              <a:defRPr sz="2400" b="0" i="0" u="none" strike="noStrike" cap="none">
                <a:solidFill>
                  <a:schemeClr val="lt2"/>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41" name="Google Shape;41;p6"/>
          <p:cNvSpPr txBox="1">
            <a:spLocks noGrp="1"/>
          </p:cNvSpPr>
          <p:nvPr>
            <p:ph type="body" idx="4"/>
          </p:nvPr>
        </p:nvSpPr>
        <p:spPr>
          <a:xfrm>
            <a:off x="6319840" y="2505075"/>
            <a:ext cx="503554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EDEDED"/>
                </a:solidFill>
                <a:latin typeface="Corbel"/>
                <a:ea typeface="Corbel"/>
                <a:cs typeface="Corbel"/>
                <a:sym typeface="Corbel"/>
              </a:defRPr>
            </a:lvl1pPr>
            <a:lvl2pPr marL="0" marR="0" lvl="1" indent="0" algn="r" rtl="0">
              <a:spcBef>
                <a:spcPts val="0"/>
              </a:spcBef>
              <a:buNone/>
              <a:defRPr sz="1200" b="0" i="0" u="none" strike="noStrike" cap="none">
                <a:solidFill>
                  <a:srgbClr val="EDEDED"/>
                </a:solidFill>
                <a:latin typeface="Corbel"/>
                <a:ea typeface="Corbel"/>
                <a:cs typeface="Corbel"/>
                <a:sym typeface="Corbel"/>
              </a:defRPr>
            </a:lvl2pPr>
            <a:lvl3pPr marL="0" marR="0" lvl="2" indent="0" algn="r" rtl="0">
              <a:spcBef>
                <a:spcPts val="0"/>
              </a:spcBef>
              <a:buNone/>
              <a:defRPr sz="1200" b="0" i="0" u="none" strike="noStrike" cap="none">
                <a:solidFill>
                  <a:srgbClr val="EDEDED"/>
                </a:solidFill>
                <a:latin typeface="Corbel"/>
                <a:ea typeface="Corbel"/>
                <a:cs typeface="Corbel"/>
                <a:sym typeface="Corbel"/>
              </a:defRPr>
            </a:lvl3pPr>
            <a:lvl4pPr marL="0" marR="0" lvl="3" indent="0" algn="r" rtl="0">
              <a:spcBef>
                <a:spcPts val="0"/>
              </a:spcBef>
              <a:buNone/>
              <a:defRPr sz="1200" b="0" i="0" u="none" strike="noStrike" cap="none">
                <a:solidFill>
                  <a:srgbClr val="EDEDED"/>
                </a:solidFill>
                <a:latin typeface="Corbel"/>
                <a:ea typeface="Corbel"/>
                <a:cs typeface="Corbel"/>
                <a:sym typeface="Corbel"/>
              </a:defRPr>
            </a:lvl4pPr>
            <a:lvl5pPr marL="0" marR="0" lvl="4" indent="0" algn="r" rtl="0">
              <a:spcBef>
                <a:spcPts val="0"/>
              </a:spcBef>
              <a:buNone/>
              <a:defRPr sz="1200" b="0" i="0" u="none" strike="noStrike" cap="none">
                <a:solidFill>
                  <a:srgbClr val="EDEDED"/>
                </a:solidFill>
                <a:latin typeface="Corbel"/>
                <a:ea typeface="Corbel"/>
                <a:cs typeface="Corbel"/>
                <a:sym typeface="Corbel"/>
              </a:defRPr>
            </a:lvl5pPr>
            <a:lvl6pPr marL="0" marR="0" lvl="5" indent="0" algn="r" rtl="0">
              <a:spcBef>
                <a:spcPts val="0"/>
              </a:spcBef>
              <a:buNone/>
              <a:defRPr sz="1200" b="0" i="0" u="none" strike="noStrike" cap="none">
                <a:solidFill>
                  <a:srgbClr val="EDEDED"/>
                </a:solidFill>
                <a:latin typeface="Corbel"/>
                <a:ea typeface="Corbel"/>
                <a:cs typeface="Corbel"/>
                <a:sym typeface="Corbel"/>
              </a:defRPr>
            </a:lvl6pPr>
            <a:lvl7pPr marL="0" marR="0" lvl="6" indent="0" algn="r" rtl="0">
              <a:spcBef>
                <a:spcPts val="0"/>
              </a:spcBef>
              <a:buNone/>
              <a:defRPr sz="1200" b="0" i="0" u="none" strike="noStrike" cap="none">
                <a:solidFill>
                  <a:srgbClr val="EDEDED"/>
                </a:solidFill>
                <a:latin typeface="Corbel"/>
                <a:ea typeface="Corbel"/>
                <a:cs typeface="Corbel"/>
                <a:sym typeface="Corbel"/>
              </a:defRPr>
            </a:lvl7pPr>
            <a:lvl8pPr marL="0" marR="0" lvl="7" indent="0" algn="r" rtl="0">
              <a:spcBef>
                <a:spcPts val="0"/>
              </a:spcBef>
              <a:buNone/>
              <a:defRPr sz="1200" b="0" i="0" u="none" strike="noStrike" cap="none">
                <a:solidFill>
                  <a:srgbClr val="EDEDED"/>
                </a:solidFill>
                <a:latin typeface="Corbel"/>
                <a:ea typeface="Corbel"/>
                <a:cs typeface="Corbel"/>
                <a:sym typeface="Corbel"/>
              </a:defRPr>
            </a:lvl8pPr>
            <a:lvl9pPr marL="0" marR="0" lvl="8" indent="0" algn="r" rtl="0">
              <a:spcBef>
                <a:spcPts val="0"/>
              </a:spcBef>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710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2/11/2019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2/11/2019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2/11/2019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2/11/2019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Inflation Station</a:t>
            </a:r>
            <a:br>
              <a:rPr lang="en-US" dirty="0" smtClean="0"/>
            </a:br>
            <a:r>
              <a:rPr lang="en-US" dirty="0" smtClean="0"/>
              <a:t>5 stations/5 topics</a:t>
            </a:r>
            <a:endParaRPr lang="en-US" dirty="0"/>
          </a:p>
        </p:txBody>
      </p:sp>
      <p:sp>
        <p:nvSpPr>
          <p:cNvPr id="3" name="Subtitle 2"/>
          <p:cNvSpPr>
            <a:spLocks noGrp="1"/>
          </p:cNvSpPr>
          <p:nvPr>
            <p:ph type="subTitle" idx="1"/>
          </p:nvPr>
        </p:nvSpPr>
        <p:spPr>
          <a:xfrm>
            <a:off x="2695194" y="4352543"/>
            <a:ext cx="6801612" cy="2320105"/>
          </a:xfrm>
        </p:spPr>
        <p:txBody>
          <a:bodyPr>
            <a:normAutofit fontScale="92500" lnSpcReduction="10000"/>
          </a:bodyPr>
          <a:lstStyle/>
          <a:p>
            <a:r>
              <a:rPr lang="en-US" dirty="0" smtClean="0"/>
              <a:t>Topics:</a:t>
            </a:r>
          </a:p>
          <a:p>
            <a:r>
              <a:rPr lang="en-US" dirty="0" smtClean="0"/>
              <a:t>Definition of Inflation (And connecting it to the business cycle)</a:t>
            </a:r>
          </a:p>
          <a:p>
            <a:r>
              <a:rPr lang="en-US" dirty="0" smtClean="0"/>
              <a:t>Purchasing Power</a:t>
            </a:r>
          </a:p>
          <a:p>
            <a:r>
              <a:rPr lang="en-US" dirty="0" smtClean="0"/>
              <a:t>CPI/Market Basket of Goods</a:t>
            </a:r>
          </a:p>
          <a:p>
            <a:r>
              <a:rPr lang="en-US" dirty="0" smtClean="0"/>
              <a:t>AS/AD  and it’s effect on Price Level</a:t>
            </a:r>
          </a:p>
          <a:p>
            <a:r>
              <a:rPr lang="en-US" dirty="0" smtClean="0"/>
              <a:t>Those Hurt and Helped by Unexpected Inflation</a:t>
            </a:r>
          </a:p>
        </p:txBody>
      </p:sp>
    </p:spTree>
    <p:extLst>
      <p:ext uri="{BB962C8B-B14F-4D97-AF65-F5344CB8AC3E}">
        <p14:creationId xmlns:p14="http://schemas.microsoft.com/office/powerpoint/2010/main" val="17594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6580094" y="3200400"/>
            <a:ext cx="4773706" cy="3505200"/>
          </a:xfrm>
          <a:prstGeom prst="rect">
            <a:avLst/>
          </a:prstGeom>
          <a:noFill/>
          <a:ln>
            <a:noFill/>
          </a:ln>
        </p:spPr>
        <p:txBody>
          <a:bodyPr spcFirstLastPara="1" wrap="square" lIns="91425" tIns="45700" rIns="91425" bIns="45700" anchor="ctr" anchorCtr="0">
            <a:noAutofit/>
          </a:bodyPr>
          <a:lstStyle/>
          <a:p>
            <a:pPr lvl="0"/>
            <a:r>
              <a:rPr lang="en-US" sz="1600" b="1" dirty="0">
                <a:solidFill>
                  <a:schemeClr val="tx1"/>
                </a:solidFill>
              </a:rPr>
              <a:t>A</a:t>
            </a:r>
            <a:r>
              <a:rPr lang="en-US" sz="1600" b="1" i="0" u="none" strike="noStrike" cap="none" dirty="0" smtClean="0">
                <a:solidFill>
                  <a:schemeClr val="tx1"/>
                </a:solidFill>
                <a:sym typeface="Corbel"/>
              </a:rPr>
              <a:t>nswer:  </a:t>
            </a:r>
            <a:br>
              <a:rPr lang="en-US" sz="1600" b="1" i="0" u="none" strike="noStrike" cap="none" dirty="0" smtClean="0">
                <a:solidFill>
                  <a:schemeClr val="tx1"/>
                </a:solidFill>
                <a:sym typeface="Corbel"/>
              </a:rPr>
            </a:br>
            <a:r>
              <a:rPr lang="en-US" sz="1600" b="1" i="0" u="none" strike="noStrike" cap="none" dirty="0" smtClean="0">
                <a:solidFill>
                  <a:schemeClr val="tx1"/>
                </a:solidFill>
                <a:sym typeface="Corbel"/>
              </a:rPr>
              <a:t>1.  Based </a:t>
            </a:r>
            <a:r>
              <a:rPr lang="en-US" sz="1600" b="1" i="0" u="none" strike="noStrike" cap="none" dirty="0">
                <a:solidFill>
                  <a:schemeClr val="tx1"/>
                </a:solidFill>
                <a:sym typeface="Corbel"/>
              </a:rPr>
              <a:t>on the </a:t>
            </a:r>
            <a:r>
              <a:rPr lang="en-US" sz="1600" b="1" i="0" u="none" strike="noStrike" cap="none" dirty="0" smtClean="0">
                <a:solidFill>
                  <a:schemeClr val="tx1"/>
                </a:solidFill>
                <a:sym typeface="Corbel"/>
              </a:rPr>
              <a:t> Image to the left, </a:t>
            </a:r>
            <a:r>
              <a:rPr lang="en-US" sz="1600" b="1" i="0" u="none" strike="noStrike" cap="none" dirty="0">
                <a:solidFill>
                  <a:schemeClr val="tx1"/>
                </a:solidFill>
                <a:sym typeface="Corbel"/>
              </a:rPr>
              <a:t>What is Inflation</a:t>
            </a:r>
            <a:r>
              <a:rPr lang="en-US" sz="1600" b="1" i="0" u="none" strike="noStrike" cap="none" dirty="0" smtClean="0">
                <a:solidFill>
                  <a:schemeClr val="tx1"/>
                </a:solidFill>
                <a:sym typeface="Corbel"/>
              </a:rPr>
              <a:t>?</a:t>
            </a:r>
            <a:br>
              <a:rPr lang="en-US" sz="1600" b="1" i="0" u="none" strike="noStrike" cap="none" dirty="0" smtClean="0">
                <a:solidFill>
                  <a:schemeClr val="tx1"/>
                </a:solidFill>
                <a:sym typeface="Corbel"/>
              </a:rPr>
            </a:br>
            <a:r>
              <a:rPr lang="en-US" sz="1600" b="1" dirty="0" smtClean="0">
                <a:solidFill>
                  <a:schemeClr val="tx1"/>
                </a:solidFill>
              </a:rPr>
              <a:t>2.  Draw  a labeled business cycle</a:t>
            </a:r>
            <a:r>
              <a:rPr lang="en-US" sz="2400" b="1" dirty="0" smtClean="0">
                <a:solidFill>
                  <a:schemeClr val="tx1"/>
                </a:solidFill>
              </a:rPr>
              <a:t>. </a:t>
            </a:r>
            <a:r>
              <a:rPr lang="en-US" sz="1600" b="1" dirty="0" smtClean="0">
                <a:solidFill>
                  <a:schemeClr val="tx1"/>
                </a:solidFill>
              </a:rPr>
              <a:t/>
            </a:r>
            <a:br>
              <a:rPr lang="en-US" sz="1600" b="1" dirty="0" smtClean="0">
                <a:solidFill>
                  <a:schemeClr val="tx1"/>
                </a:solidFill>
              </a:rPr>
            </a:br>
            <a:r>
              <a:rPr lang="en-US" sz="1600" b="1" i="0" u="none" strike="noStrike" cap="none" dirty="0" smtClean="0">
                <a:solidFill>
                  <a:schemeClr val="tx1"/>
                </a:solidFill>
                <a:sym typeface="Corbel"/>
              </a:rPr>
              <a:t/>
            </a:r>
            <a:br>
              <a:rPr lang="en-US" sz="1600" b="1" i="0" u="none" strike="noStrike" cap="none" dirty="0" smtClean="0">
                <a:solidFill>
                  <a:schemeClr val="tx1"/>
                </a:solidFill>
                <a:sym typeface="Corbel"/>
              </a:rPr>
            </a:br>
            <a:r>
              <a:rPr lang="en-US" sz="1600" b="1" dirty="0" smtClean="0">
                <a:solidFill>
                  <a:schemeClr val="tx1"/>
                </a:solidFill>
              </a:rPr>
              <a:t>Place the following events on the business cycle  where they belong:</a:t>
            </a:r>
            <a:br>
              <a:rPr lang="en-US" sz="1600" b="1" dirty="0" smtClean="0">
                <a:solidFill>
                  <a:schemeClr val="tx1"/>
                </a:solidFill>
              </a:rPr>
            </a:br>
            <a:r>
              <a:rPr lang="en-US" sz="1600" b="1" dirty="0" smtClean="0">
                <a:solidFill>
                  <a:schemeClr val="tx1"/>
                </a:solidFill>
              </a:rPr>
              <a:t>1.  Inflation Increases</a:t>
            </a:r>
            <a:br>
              <a:rPr lang="en-US" sz="1600" b="1" dirty="0" smtClean="0">
                <a:solidFill>
                  <a:schemeClr val="tx1"/>
                </a:solidFill>
              </a:rPr>
            </a:br>
            <a:r>
              <a:rPr lang="en-US" sz="1600" b="1" dirty="0" smtClean="0">
                <a:solidFill>
                  <a:schemeClr val="tx1"/>
                </a:solidFill>
              </a:rPr>
              <a:t>2.  Inflation Decreases (Deflation)</a:t>
            </a:r>
            <a:br>
              <a:rPr lang="en-US" sz="1600" b="1" dirty="0" smtClean="0">
                <a:solidFill>
                  <a:schemeClr val="tx1"/>
                </a:solidFill>
              </a:rPr>
            </a:br>
            <a:r>
              <a:rPr lang="en-US" sz="1600" b="1" dirty="0" smtClean="0">
                <a:solidFill>
                  <a:schemeClr val="tx1"/>
                </a:solidFill>
              </a:rPr>
              <a:t>3.  GDP Increases</a:t>
            </a:r>
            <a:br>
              <a:rPr lang="en-US" sz="1600" b="1" dirty="0" smtClean="0">
                <a:solidFill>
                  <a:schemeClr val="tx1"/>
                </a:solidFill>
              </a:rPr>
            </a:br>
            <a:r>
              <a:rPr lang="en-US" sz="1600" b="1" dirty="0" smtClean="0">
                <a:solidFill>
                  <a:schemeClr val="tx1"/>
                </a:solidFill>
              </a:rPr>
              <a:t>4.  GDP Decreases</a:t>
            </a:r>
            <a:br>
              <a:rPr lang="en-US" sz="1600" b="1" dirty="0" smtClean="0">
                <a:solidFill>
                  <a:schemeClr val="tx1"/>
                </a:solidFill>
              </a:rPr>
            </a:br>
            <a:r>
              <a:rPr lang="en-US" sz="1600" b="1" dirty="0" smtClean="0">
                <a:solidFill>
                  <a:schemeClr val="tx1"/>
                </a:solidFill>
              </a:rPr>
              <a:t>5.  Unemployment Increases</a:t>
            </a:r>
            <a:br>
              <a:rPr lang="en-US" sz="1600" b="1" dirty="0" smtClean="0">
                <a:solidFill>
                  <a:schemeClr val="tx1"/>
                </a:solidFill>
              </a:rPr>
            </a:br>
            <a:r>
              <a:rPr lang="en-US" sz="1600" b="1" dirty="0" smtClean="0">
                <a:solidFill>
                  <a:schemeClr val="tx1"/>
                </a:solidFill>
              </a:rPr>
              <a:t>6.  Unemployment Decreases</a:t>
            </a:r>
            <a:br>
              <a:rPr lang="en-US" sz="1600" b="1" dirty="0" smtClean="0">
                <a:solidFill>
                  <a:schemeClr val="tx1"/>
                </a:solidFill>
              </a:rPr>
            </a:br>
            <a:r>
              <a:rPr lang="en-US" sz="1600" b="1" dirty="0" smtClean="0">
                <a:solidFill>
                  <a:schemeClr val="tx1"/>
                </a:solidFill>
              </a:rPr>
              <a:t> </a:t>
            </a:r>
            <a:endParaRPr sz="1600" b="1" i="0" u="none" strike="noStrike" cap="none" dirty="0">
              <a:solidFill>
                <a:schemeClr val="tx1"/>
              </a:solidFill>
              <a:sym typeface="Corbel"/>
            </a:endParaRPr>
          </a:p>
        </p:txBody>
      </p:sp>
      <p:pic>
        <p:nvPicPr>
          <p:cNvPr id="209" name="Google Shape;209;p31"/>
          <p:cNvPicPr preferRelativeResize="0">
            <a:picLocks noGrp="1"/>
          </p:cNvPicPr>
          <p:nvPr>
            <p:ph type="body" idx="1"/>
          </p:nvPr>
        </p:nvPicPr>
        <p:blipFill rotWithShape="1">
          <a:blip r:embed="rId3">
            <a:alphaModFix/>
          </a:blip>
          <a:srcRect/>
          <a:stretch/>
        </p:blipFill>
        <p:spPr>
          <a:xfrm>
            <a:off x="0" y="0"/>
            <a:ext cx="6364941" cy="6857999"/>
          </a:xfrm>
          <a:prstGeom prst="rect">
            <a:avLst/>
          </a:prstGeom>
          <a:noFill/>
          <a:ln>
            <a:noFill/>
          </a:ln>
        </p:spPr>
      </p:pic>
      <p:pic>
        <p:nvPicPr>
          <p:cNvPr id="2" name="Picture 1"/>
          <p:cNvPicPr>
            <a:picLocks noChangeAspect="1"/>
          </p:cNvPicPr>
          <p:nvPr/>
        </p:nvPicPr>
        <p:blipFill>
          <a:blip r:embed="rId4"/>
          <a:stretch>
            <a:fillRect/>
          </a:stretch>
        </p:blipFill>
        <p:spPr>
          <a:xfrm>
            <a:off x="6967818" y="222149"/>
            <a:ext cx="3998258" cy="2521323"/>
          </a:xfrm>
          <a:prstGeom prst="rect">
            <a:avLst/>
          </a:prstGeom>
        </p:spPr>
      </p:pic>
    </p:spTree>
    <p:extLst>
      <p:ext uri="{BB962C8B-B14F-4D97-AF65-F5344CB8AC3E}">
        <p14:creationId xmlns:p14="http://schemas.microsoft.com/office/powerpoint/2010/main" val="251213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PURCHASING POWER</a:t>
            </a:r>
            <a:endParaRPr lang="en-US" dirty="0">
              <a:solidFill>
                <a:schemeClr val="tx1"/>
              </a:solidFill>
            </a:endParaRPr>
          </a:p>
        </p:txBody>
      </p:sp>
      <p:sp>
        <p:nvSpPr>
          <p:cNvPr id="5" name="Text Placeholder 4"/>
          <p:cNvSpPr>
            <a:spLocks noGrp="1"/>
          </p:cNvSpPr>
          <p:nvPr>
            <p:ph type="body" idx="1"/>
          </p:nvPr>
        </p:nvSpPr>
        <p:spPr/>
        <p:txBody>
          <a:bodyPr/>
          <a:lstStyle/>
          <a:p>
            <a:endParaRPr lang="en-US" dirty="0"/>
          </a:p>
        </p:txBody>
      </p:sp>
      <p:pic>
        <p:nvPicPr>
          <p:cNvPr id="9" name="Picture 8"/>
          <p:cNvPicPr>
            <a:picLocks noChangeAspect="1"/>
          </p:cNvPicPr>
          <p:nvPr/>
        </p:nvPicPr>
        <p:blipFill>
          <a:blip r:embed="rId2"/>
          <a:stretch>
            <a:fillRect/>
          </a:stretch>
        </p:blipFill>
        <p:spPr>
          <a:xfrm>
            <a:off x="3814916" y="1341054"/>
            <a:ext cx="3638550" cy="5200650"/>
          </a:xfrm>
          <a:prstGeom prst="rect">
            <a:avLst/>
          </a:prstGeom>
        </p:spPr>
      </p:pic>
      <p:sp>
        <p:nvSpPr>
          <p:cNvPr id="6" name="Text Placeholder 5"/>
          <p:cNvSpPr>
            <a:spLocks noGrp="1"/>
          </p:cNvSpPr>
          <p:nvPr>
            <p:ph type="body" idx="2"/>
          </p:nvPr>
        </p:nvSpPr>
        <p:spPr/>
        <p:txBody>
          <a:bodyPr/>
          <a:lstStyle/>
          <a:p>
            <a:endParaRPr lang="en-US" dirty="0"/>
          </a:p>
        </p:txBody>
      </p:sp>
      <p:sp>
        <p:nvSpPr>
          <p:cNvPr id="7" name="Text Placeholder 6"/>
          <p:cNvSpPr>
            <a:spLocks noGrp="1"/>
          </p:cNvSpPr>
          <p:nvPr>
            <p:ph type="body" idx="3"/>
          </p:nvPr>
        </p:nvSpPr>
        <p:spPr>
          <a:xfrm>
            <a:off x="7983794" y="1681163"/>
            <a:ext cx="3371594" cy="823912"/>
          </a:xfrm>
        </p:spPr>
        <p:txBody>
          <a:bodyPr>
            <a:normAutofit fontScale="62500" lnSpcReduction="20000"/>
          </a:bodyPr>
          <a:lstStyle/>
          <a:p>
            <a:r>
              <a:rPr lang="en-US" dirty="0" smtClean="0">
                <a:solidFill>
                  <a:schemeClr val="tx1"/>
                </a:solidFill>
              </a:rPr>
              <a:t>Based on the images, answer the following questions IN COMPLETE SENTENCES:</a:t>
            </a:r>
            <a:endParaRPr lang="en-US" dirty="0">
              <a:solidFill>
                <a:schemeClr val="tx1"/>
              </a:solidFill>
            </a:endParaRPr>
          </a:p>
        </p:txBody>
      </p:sp>
      <p:sp>
        <p:nvSpPr>
          <p:cNvPr id="8" name="Text Placeholder 7"/>
          <p:cNvSpPr>
            <a:spLocks noGrp="1"/>
          </p:cNvSpPr>
          <p:nvPr>
            <p:ph type="body" idx="4"/>
          </p:nvPr>
        </p:nvSpPr>
        <p:spPr>
          <a:xfrm>
            <a:off x="7629832" y="2505074"/>
            <a:ext cx="4227871" cy="4036629"/>
          </a:xfrm>
        </p:spPr>
        <p:txBody>
          <a:bodyPr>
            <a:normAutofit fontScale="92500"/>
          </a:bodyPr>
          <a:lstStyle/>
          <a:p>
            <a:pPr marL="508000" indent="-457200">
              <a:buFont typeface="+mj-lt"/>
              <a:buAutoNum type="arabicPeriod"/>
            </a:pPr>
            <a:r>
              <a:rPr lang="en-US" sz="2000" dirty="0" smtClean="0">
                <a:solidFill>
                  <a:schemeClr val="tx1"/>
                </a:solidFill>
              </a:rPr>
              <a:t>1. What do you think the definition of “purchasing power” is?</a:t>
            </a:r>
          </a:p>
          <a:p>
            <a:pPr marL="508000" indent="-457200">
              <a:buFont typeface="+mj-lt"/>
              <a:buAutoNum type="arabicPeriod"/>
            </a:pPr>
            <a:r>
              <a:rPr lang="en-US" sz="2000" dirty="0" smtClean="0">
                <a:solidFill>
                  <a:schemeClr val="tx1"/>
                </a:solidFill>
              </a:rPr>
              <a:t>2. What do these images tell you about purchasing power?  (How much you can get for your money?)</a:t>
            </a:r>
            <a:endParaRPr lang="en-US" sz="2000" dirty="0">
              <a:solidFill>
                <a:schemeClr val="tx1"/>
              </a:solidFill>
            </a:endParaRPr>
          </a:p>
          <a:p>
            <a:pPr marL="508000" indent="-457200">
              <a:buFont typeface="+mj-lt"/>
              <a:buAutoNum type="arabicPeriod"/>
            </a:pPr>
            <a:r>
              <a:rPr lang="en-US" sz="2000" dirty="0" smtClean="0">
                <a:solidFill>
                  <a:schemeClr val="tx1"/>
                </a:solidFill>
              </a:rPr>
              <a:t>3. Why do you think purchasing power has changed so much throughout the years? What has changed?</a:t>
            </a:r>
          </a:p>
          <a:p>
            <a:pPr marL="508000" indent="-457200">
              <a:buFont typeface="+mj-lt"/>
              <a:buAutoNum type="arabicPeriod"/>
            </a:pPr>
            <a:r>
              <a:rPr lang="en-US" sz="2000" dirty="0" smtClean="0">
                <a:solidFill>
                  <a:schemeClr val="tx1"/>
                </a:solidFill>
              </a:rPr>
              <a:t>4. How do these images represent </a:t>
            </a:r>
            <a:r>
              <a:rPr lang="en-US" sz="2000" dirty="0">
                <a:solidFill>
                  <a:schemeClr val="tx1"/>
                </a:solidFill>
              </a:rPr>
              <a:t> </a:t>
            </a:r>
            <a:r>
              <a:rPr lang="en-US" sz="2000" dirty="0" smtClean="0">
                <a:solidFill>
                  <a:schemeClr val="tx1"/>
                </a:solidFill>
              </a:rPr>
              <a:t>the definition of inflation?</a:t>
            </a:r>
            <a:endParaRPr lang="en-US" sz="2000" dirty="0">
              <a:solidFill>
                <a:schemeClr val="tx1"/>
              </a:solidFill>
            </a:endParaRPr>
          </a:p>
        </p:txBody>
      </p:sp>
      <p:pic>
        <p:nvPicPr>
          <p:cNvPr id="4" name="Picture 3"/>
          <p:cNvPicPr>
            <a:picLocks noChangeAspect="1"/>
          </p:cNvPicPr>
          <p:nvPr/>
        </p:nvPicPr>
        <p:blipFill>
          <a:blip r:embed="rId3"/>
          <a:stretch>
            <a:fillRect/>
          </a:stretch>
        </p:blipFill>
        <p:spPr>
          <a:xfrm>
            <a:off x="78658" y="1341054"/>
            <a:ext cx="3736258" cy="3289940"/>
          </a:xfrm>
          <a:prstGeom prst="rect">
            <a:avLst/>
          </a:prstGeom>
        </p:spPr>
      </p:pic>
    </p:spTree>
    <p:extLst>
      <p:ext uri="{BB962C8B-B14F-4D97-AF65-F5344CB8AC3E}">
        <p14:creationId xmlns:p14="http://schemas.microsoft.com/office/powerpoint/2010/main" val="203457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68827" y="111211"/>
            <a:ext cx="9892037" cy="2042201"/>
          </a:xfrm>
          <a:prstGeom prst="rect">
            <a:avLst/>
          </a:prstGeom>
          <a:noFill/>
          <a:ln>
            <a:noFill/>
          </a:ln>
        </p:spPr>
        <p:txBody>
          <a:bodyPr spcFirstLastPara="1" wrap="square" lIns="91425" tIns="45700" rIns="91425" bIns="45700" anchor="ctr" anchorCtr="0">
            <a:noAutofit/>
          </a:bodyPr>
          <a:lstStyle/>
          <a:p>
            <a:r>
              <a:rPr lang="en-US" sz="3200" b="1" i="0" u="none" strike="noStrike" cap="none" dirty="0" smtClean="0">
                <a:solidFill>
                  <a:schemeClr val="tx1"/>
                </a:solidFill>
                <a:sym typeface="Corbel"/>
              </a:rPr>
              <a:t>CPI AND THE MARKET BASKET OF GOODS</a:t>
            </a:r>
            <a:endParaRPr sz="3200" b="1" i="0" u="none" strike="noStrike" cap="none" dirty="0">
              <a:solidFill>
                <a:schemeClr val="tx1"/>
              </a:solidFill>
              <a:sym typeface="Corbel"/>
            </a:endParaRPr>
          </a:p>
        </p:txBody>
      </p:sp>
      <p:pic>
        <p:nvPicPr>
          <p:cNvPr id="215" name="Google Shape;215;p32"/>
          <p:cNvPicPr preferRelativeResize="0">
            <a:picLocks noGrp="1"/>
          </p:cNvPicPr>
          <p:nvPr>
            <p:ph type="body" idx="1"/>
          </p:nvPr>
        </p:nvPicPr>
        <p:blipFill rotWithShape="1">
          <a:blip r:embed="rId3">
            <a:alphaModFix/>
          </a:blip>
          <a:stretch/>
        </p:blipFill>
        <p:spPr>
          <a:xfrm>
            <a:off x="68827" y="1825626"/>
            <a:ext cx="5791200" cy="4811148"/>
          </a:xfrm>
          <a:prstGeom prst="rect">
            <a:avLst/>
          </a:prstGeom>
          <a:noFill/>
          <a:ln>
            <a:noFill/>
          </a:ln>
        </p:spPr>
      </p:pic>
      <p:sp>
        <p:nvSpPr>
          <p:cNvPr id="3" name="Text Placeholder 2"/>
          <p:cNvSpPr>
            <a:spLocks noGrp="1"/>
          </p:cNvSpPr>
          <p:nvPr>
            <p:ph type="body" idx="2"/>
          </p:nvPr>
        </p:nvSpPr>
        <p:spPr>
          <a:xfrm>
            <a:off x="6338315" y="2153412"/>
            <a:ext cx="5326463" cy="4284458"/>
          </a:xfrm>
        </p:spPr>
        <p:txBody>
          <a:bodyPr>
            <a:normAutofit fontScale="92500" lnSpcReduction="20000"/>
          </a:bodyPr>
          <a:lstStyle/>
          <a:p>
            <a:pPr marL="50800" indent="0">
              <a:buNone/>
            </a:pPr>
            <a:r>
              <a:rPr lang="en-US" sz="1600" b="1" dirty="0"/>
              <a:t>Define:  Consumer Price Index</a:t>
            </a:r>
            <a:br>
              <a:rPr lang="en-US" sz="1600" b="1" dirty="0"/>
            </a:br>
            <a:r>
              <a:rPr lang="en-US" sz="1600" b="1" dirty="0"/>
              <a:t/>
            </a:r>
            <a:br>
              <a:rPr lang="en-US" sz="1600" b="1" dirty="0"/>
            </a:br>
            <a:r>
              <a:rPr lang="en-US" sz="1600" b="1" dirty="0"/>
              <a:t>Consumer Price Index (CPI):</a:t>
            </a:r>
            <a:r>
              <a:rPr lang="en-US" sz="1600" dirty="0"/>
              <a:t>  the average price of a market basket of goods used to measure inflation.  </a:t>
            </a:r>
            <a:br>
              <a:rPr lang="en-US" sz="1600" dirty="0"/>
            </a:br>
            <a:r>
              <a:rPr lang="en-US" sz="1600" b="1" dirty="0"/>
              <a:t/>
            </a:r>
            <a:br>
              <a:rPr lang="en-US" sz="1600" b="1" dirty="0"/>
            </a:br>
            <a:r>
              <a:rPr lang="en-US" sz="1600" b="1" dirty="0"/>
              <a:t>Answer:</a:t>
            </a:r>
            <a:br>
              <a:rPr lang="en-US" sz="1600" b="1" dirty="0"/>
            </a:br>
            <a:r>
              <a:rPr lang="en-US" sz="1600" b="1" dirty="0" smtClean="0"/>
              <a:t>1.  Based on the Chart and Definition of CPI:  How could we (do we?) measure inflation using the CPI?</a:t>
            </a:r>
            <a:r>
              <a:rPr lang="en-US" sz="1600" b="1" dirty="0"/>
              <a:t/>
            </a:r>
            <a:br>
              <a:rPr lang="en-US" sz="1600" b="1" dirty="0"/>
            </a:br>
            <a:r>
              <a:rPr lang="en-US" sz="1600" b="1" dirty="0"/>
              <a:t>2.  What are the 8 </a:t>
            </a:r>
            <a:r>
              <a:rPr lang="en-US" sz="1600" b="1" dirty="0" smtClean="0"/>
              <a:t> components (parts) of the market basket of goods? </a:t>
            </a:r>
          </a:p>
          <a:p>
            <a:pPr marL="393700" indent="-342900">
              <a:buAutoNum type="arabicPeriod" startAt="3"/>
            </a:pPr>
            <a:r>
              <a:rPr lang="en-US" sz="1600" b="1" dirty="0" smtClean="0"/>
              <a:t>Why do you think those 8 parts are included?</a:t>
            </a:r>
          </a:p>
          <a:p>
            <a:pPr marL="393700" indent="-342900">
              <a:buAutoNum type="arabicPeriod" startAt="3"/>
            </a:pPr>
            <a:r>
              <a:rPr lang="en-US" sz="1600" b="1" dirty="0" smtClean="0"/>
              <a:t>Look at the percentages attached to each part of the market basket.  What do people spend the most of their money on?  Are any of the percentages surprising to you? Explain.</a:t>
            </a:r>
          </a:p>
          <a:p>
            <a:pPr marL="393700" indent="-342900">
              <a:buAutoNum type="arabicPeriod" startAt="3"/>
            </a:pPr>
            <a:r>
              <a:rPr lang="en-US" sz="1600" b="1" dirty="0" smtClean="0"/>
              <a:t>If you had to divide up  the types of goods/services you purchase into 8 categories, what would they be?  How is that similar or different to the Consumer Price Index Components you see to the left?</a:t>
            </a:r>
          </a:p>
          <a:p>
            <a:pPr marL="533400" lvl="1" indent="0">
              <a:buNone/>
            </a:pPr>
            <a:endParaRPr lang="en-US" sz="1200" b="1" dirty="0" smtClean="0"/>
          </a:p>
        </p:txBody>
      </p:sp>
      <p:pic>
        <p:nvPicPr>
          <p:cNvPr id="4" name="Picture 3"/>
          <p:cNvPicPr>
            <a:picLocks noChangeAspect="1"/>
          </p:cNvPicPr>
          <p:nvPr/>
        </p:nvPicPr>
        <p:blipFill>
          <a:blip r:embed="rId4"/>
          <a:stretch>
            <a:fillRect/>
          </a:stretch>
        </p:blipFill>
        <p:spPr>
          <a:xfrm>
            <a:off x="9136472" y="218281"/>
            <a:ext cx="2886075" cy="1619250"/>
          </a:xfrm>
          <a:prstGeom prst="rect">
            <a:avLst/>
          </a:prstGeom>
        </p:spPr>
      </p:pic>
    </p:spTree>
    <p:extLst>
      <p:ext uri="{BB962C8B-B14F-4D97-AF65-F5344CB8AC3E}">
        <p14:creationId xmlns:p14="http://schemas.microsoft.com/office/powerpoint/2010/main" val="184934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0" y="365124"/>
            <a:ext cx="5504329" cy="6492875"/>
          </a:xfrm>
          <a:prstGeom prst="rect">
            <a:avLst/>
          </a:prstGeom>
          <a:noFill/>
          <a:ln>
            <a:noFill/>
          </a:ln>
        </p:spPr>
        <p:txBody>
          <a:bodyPr spcFirstLastPara="1" wrap="square" lIns="91425" tIns="45700" rIns="91425" bIns="45700" anchor="ctr" anchorCtr="0">
            <a:noAutofit/>
          </a:bodyPr>
          <a:lstStyle/>
          <a:p>
            <a:pPr marL="228600" lvl="0" indent="-228600">
              <a:buSzPts val="2800"/>
              <a:buFont typeface="Arial"/>
              <a:buChar char="•"/>
            </a:pPr>
            <a:r>
              <a:rPr lang="en-US" sz="1400" b="1" dirty="0" smtClean="0">
                <a:solidFill>
                  <a:schemeClr val="tx1"/>
                </a:solidFill>
              </a:rPr>
              <a:t>AGGREGATE SUPPLY AND AGGREGATE DEMAND:</a:t>
            </a:r>
            <a:r>
              <a:rPr lang="en-US" sz="1400" dirty="0" smtClean="0">
                <a:solidFill>
                  <a:schemeClr val="tx1"/>
                </a:solidFill>
              </a:rPr>
              <a:t>  </a:t>
            </a:r>
            <a:r>
              <a:rPr lang="en-US" sz="1400" dirty="0">
                <a:solidFill>
                  <a:schemeClr val="tx1"/>
                </a:solidFill>
              </a:rPr>
              <a:t>macroeconomic ideas that parallel supply and demand in microeconomics. </a:t>
            </a:r>
            <a:br>
              <a:rPr lang="en-US" sz="1400" dirty="0">
                <a:solidFill>
                  <a:schemeClr val="tx1"/>
                </a:solidFill>
              </a:rPr>
            </a:br>
            <a:r>
              <a:rPr lang="en-US" sz="1400" dirty="0" smtClean="0">
                <a:solidFill>
                  <a:schemeClr val="tx1"/>
                </a:solidFill>
              </a:rPr>
              <a:t>***Total </a:t>
            </a:r>
            <a:r>
              <a:rPr lang="en-US" sz="1400" dirty="0">
                <a:solidFill>
                  <a:schemeClr val="tx1"/>
                </a:solidFill>
              </a:rPr>
              <a:t>demand for goods and services within a nation combines to form aggregate demand, while the total supply of goods and services within a country is its aggregate supply</a:t>
            </a:r>
            <a:r>
              <a:rPr lang="en-US" sz="1400" dirty="0" smtClean="0">
                <a:solidFill>
                  <a:schemeClr val="tx1"/>
                </a:solidFill>
              </a:rPr>
              <a:t>.**</a:t>
            </a:r>
            <a:br>
              <a:rPr lang="en-US" sz="1400" dirty="0" smtClean="0">
                <a:solidFill>
                  <a:schemeClr val="tx1"/>
                </a:solidFill>
              </a:rPr>
            </a:br>
            <a:r>
              <a:rPr lang="en-US" sz="1400" dirty="0">
                <a:solidFill>
                  <a:schemeClr val="tx1"/>
                </a:solidFill>
              </a:rPr>
              <a:t/>
            </a:r>
            <a:br>
              <a:rPr lang="en-US" sz="1400" dirty="0">
                <a:solidFill>
                  <a:schemeClr val="tx1"/>
                </a:solidFill>
              </a:rPr>
            </a:br>
            <a:r>
              <a:rPr lang="en-US" sz="1400" dirty="0" smtClean="0">
                <a:solidFill>
                  <a:schemeClr val="tx1"/>
                </a:solidFill>
              </a:rPr>
              <a:t>Answer:</a:t>
            </a:r>
            <a:br>
              <a:rPr lang="en-US" sz="1400" dirty="0" smtClean="0">
                <a:solidFill>
                  <a:schemeClr val="tx1"/>
                </a:solidFill>
              </a:rPr>
            </a:br>
            <a:r>
              <a:rPr lang="en-US" sz="1400" dirty="0" smtClean="0">
                <a:solidFill>
                  <a:schemeClr val="tx1"/>
                </a:solidFill>
              </a:rPr>
              <a:t>1.  What do you think the word “AGGREGATE” means given the above definitions?</a:t>
            </a:r>
            <a:r>
              <a:rPr lang="en-US" sz="1400" dirty="0">
                <a:solidFill>
                  <a:schemeClr val="tx1"/>
                </a:solidFill>
              </a:rPr>
              <a:t/>
            </a:r>
            <a:br>
              <a:rPr lang="en-US" sz="1400" dirty="0">
                <a:solidFill>
                  <a:schemeClr val="tx1"/>
                </a:solidFill>
              </a:rPr>
            </a:br>
            <a:r>
              <a:rPr lang="en-US" sz="1400" b="1" i="0" u="none" strike="noStrike" cap="none" dirty="0" smtClean="0">
                <a:solidFill>
                  <a:schemeClr val="tx1"/>
                </a:solidFill>
                <a:sym typeface="Corbel"/>
              </a:rPr>
              <a:t/>
            </a:r>
            <a:br>
              <a:rPr lang="en-US" sz="1400" b="1" i="0" u="none" strike="noStrike" cap="none" dirty="0" smtClean="0">
                <a:solidFill>
                  <a:schemeClr val="tx1"/>
                </a:solidFill>
                <a:sym typeface="Corbel"/>
              </a:rPr>
            </a:br>
            <a:r>
              <a:rPr lang="en-US" sz="1400" b="1" i="0" u="none" strike="noStrike" cap="none" dirty="0" smtClean="0">
                <a:solidFill>
                  <a:schemeClr val="tx1"/>
                </a:solidFill>
                <a:sym typeface="Corbel"/>
              </a:rPr>
              <a:t>Using the Aggregate Demand and Aggregate Supply Graph to the left, Answer the following questions:</a:t>
            </a:r>
            <a:br>
              <a:rPr lang="en-US" sz="1400" b="1" i="0" u="none" strike="noStrike" cap="none" dirty="0" smtClean="0">
                <a:solidFill>
                  <a:schemeClr val="tx1"/>
                </a:solidFill>
                <a:sym typeface="Corbel"/>
              </a:rPr>
            </a:br>
            <a:r>
              <a:rPr lang="en-US" sz="1400" b="1" i="0" u="none" strike="noStrike" cap="none" dirty="0" smtClean="0">
                <a:solidFill>
                  <a:schemeClr val="tx1"/>
                </a:solidFill>
                <a:sym typeface="Corbel"/>
              </a:rPr>
              <a:t/>
            </a:r>
            <a:br>
              <a:rPr lang="en-US" sz="1400" b="1" i="0" u="none" strike="noStrike" cap="none" dirty="0" smtClean="0">
                <a:solidFill>
                  <a:schemeClr val="tx1"/>
                </a:solidFill>
                <a:sym typeface="Corbel"/>
              </a:rPr>
            </a:br>
            <a:r>
              <a:rPr lang="en-US" sz="1400" b="1" i="0" u="none" strike="noStrike" cap="none" dirty="0" smtClean="0">
                <a:solidFill>
                  <a:schemeClr val="tx1"/>
                </a:solidFill>
                <a:sym typeface="Corbel"/>
              </a:rPr>
              <a:t>1.  What </a:t>
            </a:r>
            <a:r>
              <a:rPr lang="en-US" sz="1400" b="1" i="0" u="none" strike="noStrike" cap="none" dirty="0">
                <a:solidFill>
                  <a:schemeClr val="tx1"/>
                </a:solidFill>
                <a:sym typeface="Corbel"/>
              </a:rPr>
              <a:t>would </a:t>
            </a:r>
            <a:r>
              <a:rPr lang="en-US" sz="1400" b="1" i="0" u="none" strike="noStrike" cap="none" dirty="0" smtClean="0">
                <a:solidFill>
                  <a:schemeClr val="tx1"/>
                </a:solidFill>
                <a:sym typeface="Corbel"/>
              </a:rPr>
              <a:t>happen to Price Level and Real GDP </a:t>
            </a:r>
            <a:r>
              <a:rPr lang="en-US" sz="1400" b="1" i="0" u="none" strike="noStrike" cap="none" dirty="0">
                <a:solidFill>
                  <a:schemeClr val="tx1"/>
                </a:solidFill>
                <a:sym typeface="Corbel"/>
              </a:rPr>
              <a:t>if Aggregate demand Increased</a:t>
            </a:r>
            <a:r>
              <a:rPr lang="en-US" sz="1400" b="1" i="0" u="none" strike="noStrike" cap="none" dirty="0" smtClean="0">
                <a:solidFill>
                  <a:schemeClr val="tx1"/>
                </a:solidFill>
                <a:sym typeface="Corbel"/>
              </a:rPr>
              <a:t>?</a:t>
            </a:r>
            <a:br>
              <a:rPr lang="en-US" sz="1400" b="1" i="0" u="none" strike="noStrike" cap="none" dirty="0" smtClean="0">
                <a:solidFill>
                  <a:schemeClr val="tx1"/>
                </a:solidFill>
                <a:sym typeface="Corbel"/>
              </a:rPr>
            </a:br>
            <a:r>
              <a:rPr lang="en-US" sz="1400" b="1" dirty="0" smtClean="0">
                <a:solidFill>
                  <a:schemeClr val="tx1"/>
                </a:solidFill>
              </a:rPr>
              <a:t>2.  What would happen to Price Level and Real GDP if Aggregate Demand Decreased?</a:t>
            </a:r>
            <a:br>
              <a:rPr lang="en-US" sz="1400" b="1" dirty="0" smtClean="0">
                <a:solidFill>
                  <a:schemeClr val="tx1"/>
                </a:solidFill>
              </a:rPr>
            </a:br>
            <a:r>
              <a:rPr lang="en-US" sz="1400" b="1" dirty="0" smtClean="0">
                <a:solidFill>
                  <a:schemeClr val="tx1"/>
                </a:solidFill>
              </a:rPr>
              <a:t>3.  What would happen to Price level and Real GDP if Aggregate Supply Increased?</a:t>
            </a:r>
            <a:br>
              <a:rPr lang="en-US" sz="1400" b="1" dirty="0" smtClean="0">
                <a:solidFill>
                  <a:schemeClr val="tx1"/>
                </a:solidFill>
              </a:rPr>
            </a:br>
            <a:r>
              <a:rPr lang="en-US" sz="1400" b="1" dirty="0" smtClean="0">
                <a:solidFill>
                  <a:schemeClr val="tx1"/>
                </a:solidFill>
              </a:rPr>
              <a:t>4.  What would happen to Price level and Real GDP if Aggregate Supply Decreased?</a:t>
            </a:r>
            <a:endParaRPr sz="1400" b="1" i="0" u="none" strike="noStrike" cap="none" dirty="0">
              <a:solidFill>
                <a:schemeClr val="tx1"/>
              </a:solidFill>
              <a:sym typeface="Corbel"/>
            </a:endParaRPr>
          </a:p>
        </p:txBody>
      </p:sp>
      <p:pic>
        <p:nvPicPr>
          <p:cNvPr id="244" name="Google Shape;244;p37" descr="Image result for Aggregate supply and demand"/>
          <p:cNvPicPr preferRelativeResize="0">
            <a:picLocks noGrp="1"/>
          </p:cNvPicPr>
          <p:nvPr>
            <p:ph type="body" idx="1"/>
          </p:nvPr>
        </p:nvPicPr>
        <p:blipFill rotWithShape="1">
          <a:blip r:embed="rId3">
            <a:alphaModFix/>
          </a:blip>
          <a:srcRect/>
          <a:stretch/>
        </p:blipFill>
        <p:spPr>
          <a:xfrm>
            <a:off x="6145160" y="0"/>
            <a:ext cx="6046839" cy="6104964"/>
          </a:xfrm>
          <a:prstGeom prst="rect">
            <a:avLst/>
          </a:prstGeom>
          <a:noFill/>
          <a:ln>
            <a:noFill/>
          </a:ln>
        </p:spPr>
      </p:pic>
      <p:sp>
        <p:nvSpPr>
          <p:cNvPr id="245" name="Google Shape;245;p37"/>
          <p:cNvSpPr/>
          <p:nvPr/>
        </p:nvSpPr>
        <p:spPr>
          <a:xfrm>
            <a:off x="7602072" y="6104964"/>
            <a:ext cx="3281081" cy="753036"/>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orbel"/>
                <a:ea typeface="Corbel"/>
                <a:cs typeface="Corbel"/>
                <a:sym typeface="Corbel"/>
              </a:rPr>
              <a:t>Real GDP</a:t>
            </a:r>
            <a:endParaRPr sz="2400" b="1" i="0" u="none" strike="noStrike" cap="none">
              <a:solidFill>
                <a:schemeClr val="lt1"/>
              </a:solidFill>
              <a:latin typeface="Corbel"/>
              <a:ea typeface="Corbel"/>
              <a:cs typeface="Corbel"/>
              <a:sym typeface="Corbel"/>
            </a:endParaRPr>
          </a:p>
        </p:txBody>
      </p:sp>
    </p:spTree>
    <p:extLst>
      <p:ext uri="{BB962C8B-B14F-4D97-AF65-F5344CB8AC3E}">
        <p14:creationId xmlns:p14="http://schemas.microsoft.com/office/powerpoint/2010/main" val="134931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16038"/>
          </a:xfrm>
        </p:spPr>
        <p:txBody>
          <a:bodyPr>
            <a:normAutofit fontScale="90000"/>
          </a:bodyPr>
          <a:lstStyle/>
          <a:p>
            <a:r>
              <a:rPr lang="en-US" sz="3200" dirty="0" smtClean="0">
                <a:solidFill>
                  <a:schemeClr val="tx1"/>
                </a:solidFill>
              </a:rPr>
              <a:t>WINNERS AND LOSERS OF INFLATION</a:t>
            </a:r>
            <a:br>
              <a:rPr lang="en-US" sz="3200" dirty="0" smtClean="0">
                <a:solidFill>
                  <a:schemeClr val="tx1"/>
                </a:solidFill>
              </a:rPr>
            </a:br>
            <a:r>
              <a:rPr lang="en-US" sz="3200" dirty="0" smtClean="0">
                <a:solidFill>
                  <a:schemeClr val="tx1"/>
                </a:solidFill>
              </a:rPr>
              <a:t>1.   CREATE A T-CHART WITH THIS INFORMATION</a:t>
            </a:r>
            <a:br>
              <a:rPr lang="en-US" sz="3200" dirty="0" smtClean="0">
                <a:solidFill>
                  <a:schemeClr val="tx1"/>
                </a:solidFill>
              </a:rPr>
            </a:br>
            <a:r>
              <a:rPr lang="en-US" sz="3200" dirty="0" smtClean="0">
                <a:solidFill>
                  <a:schemeClr val="tx1"/>
                </a:solidFill>
              </a:rPr>
              <a:t>2.  For the 5 Scenarios—Decide who is Helped or Hurt by Unexpected Inflation</a:t>
            </a:r>
            <a:endParaRPr lang="en-US" sz="3200" dirty="0">
              <a:solidFill>
                <a:schemeClr val="tx1"/>
              </a:solidFill>
            </a:endParaRPr>
          </a:p>
        </p:txBody>
      </p:sp>
      <p:sp>
        <p:nvSpPr>
          <p:cNvPr id="4" name="Text Placeholder 3"/>
          <p:cNvSpPr>
            <a:spLocks noGrp="1"/>
          </p:cNvSpPr>
          <p:nvPr>
            <p:ph type="body" idx="1"/>
          </p:nvPr>
        </p:nvSpPr>
        <p:spPr>
          <a:xfrm>
            <a:off x="0" y="1681163"/>
            <a:ext cx="3245224" cy="823912"/>
          </a:xfrm>
        </p:spPr>
        <p:txBody>
          <a:bodyPr>
            <a:normAutofit fontScale="92500"/>
          </a:bodyPr>
          <a:lstStyle/>
          <a:p>
            <a:r>
              <a:rPr lang="en-US" dirty="0" smtClean="0">
                <a:solidFill>
                  <a:schemeClr val="tx1"/>
                </a:solidFill>
              </a:rPr>
              <a:t>Those Hurt by Inflation</a:t>
            </a:r>
            <a:endParaRPr lang="en-US" dirty="0">
              <a:solidFill>
                <a:schemeClr val="tx1"/>
              </a:solidFill>
            </a:endParaRPr>
          </a:p>
        </p:txBody>
      </p:sp>
      <p:sp>
        <p:nvSpPr>
          <p:cNvPr id="5" name="Text Placeholder 4"/>
          <p:cNvSpPr>
            <a:spLocks noGrp="1"/>
          </p:cNvSpPr>
          <p:nvPr>
            <p:ph type="body" idx="2"/>
          </p:nvPr>
        </p:nvSpPr>
        <p:spPr>
          <a:xfrm>
            <a:off x="143435" y="2505075"/>
            <a:ext cx="2886636" cy="3684588"/>
          </a:xfrm>
        </p:spPr>
        <p:txBody>
          <a:bodyPr/>
          <a:lstStyle/>
          <a:p>
            <a:r>
              <a:rPr lang="en-US" sz="2000" dirty="0" smtClean="0">
                <a:solidFill>
                  <a:schemeClr val="tx1"/>
                </a:solidFill>
              </a:rPr>
              <a:t>Lenders:  People who lend money (at a fixed interest rate)</a:t>
            </a:r>
          </a:p>
          <a:p>
            <a:r>
              <a:rPr lang="en-US" sz="2000" dirty="0" smtClean="0">
                <a:solidFill>
                  <a:schemeClr val="tx1"/>
                </a:solidFill>
              </a:rPr>
              <a:t>People with fixed incomes (incomes that DO NOT change)</a:t>
            </a:r>
          </a:p>
          <a:p>
            <a:r>
              <a:rPr lang="en-US" sz="2000" dirty="0" smtClean="0">
                <a:solidFill>
                  <a:schemeClr val="tx1"/>
                </a:solidFill>
              </a:rPr>
              <a:t>People who save money (their money is worth LESS)</a:t>
            </a:r>
            <a:endParaRPr lang="en-US" sz="2000" dirty="0">
              <a:solidFill>
                <a:schemeClr val="tx1"/>
              </a:solidFill>
            </a:endParaRPr>
          </a:p>
        </p:txBody>
      </p:sp>
      <p:sp>
        <p:nvSpPr>
          <p:cNvPr id="6" name="Text Placeholder 5"/>
          <p:cNvSpPr>
            <a:spLocks noGrp="1"/>
          </p:cNvSpPr>
          <p:nvPr>
            <p:ph type="body" idx="3"/>
          </p:nvPr>
        </p:nvSpPr>
        <p:spPr>
          <a:xfrm>
            <a:off x="3030071" y="1681163"/>
            <a:ext cx="3388659" cy="823912"/>
          </a:xfrm>
        </p:spPr>
        <p:txBody>
          <a:bodyPr>
            <a:normAutofit fontScale="92500"/>
          </a:bodyPr>
          <a:lstStyle/>
          <a:p>
            <a:r>
              <a:rPr lang="en-US" dirty="0" smtClean="0">
                <a:solidFill>
                  <a:schemeClr val="tx1"/>
                </a:solidFill>
              </a:rPr>
              <a:t>Those Helped by Inflation</a:t>
            </a:r>
            <a:endParaRPr lang="en-US" dirty="0">
              <a:solidFill>
                <a:schemeClr val="tx1"/>
              </a:solidFill>
            </a:endParaRPr>
          </a:p>
        </p:txBody>
      </p:sp>
      <p:sp>
        <p:nvSpPr>
          <p:cNvPr id="7" name="Text Placeholder 6"/>
          <p:cNvSpPr>
            <a:spLocks noGrp="1"/>
          </p:cNvSpPr>
          <p:nvPr>
            <p:ph type="body" idx="4"/>
          </p:nvPr>
        </p:nvSpPr>
        <p:spPr>
          <a:xfrm>
            <a:off x="3388659" y="2505075"/>
            <a:ext cx="3030071" cy="3684588"/>
          </a:xfrm>
        </p:spPr>
        <p:txBody>
          <a:bodyPr/>
          <a:lstStyle/>
          <a:p>
            <a:r>
              <a:rPr lang="en-US" sz="2000" dirty="0" smtClean="0">
                <a:solidFill>
                  <a:schemeClr val="tx1"/>
                </a:solidFill>
              </a:rPr>
              <a:t>Borrowers—People who borrow money (the value of the money they borrowed has gone down)</a:t>
            </a:r>
          </a:p>
          <a:p>
            <a:r>
              <a:rPr lang="en-US" sz="2000" dirty="0" smtClean="0">
                <a:solidFill>
                  <a:schemeClr val="tx1"/>
                </a:solidFill>
              </a:rPr>
              <a:t>A business where the price of the product increases faster than the price of resources</a:t>
            </a:r>
            <a:endParaRPr lang="en-US" sz="2000" dirty="0">
              <a:solidFill>
                <a:schemeClr val="tx1"/>
              </a:solidFill>
            </a:endParaRPr>
          </a:p>
        </p:txBody>
      </p:sp>
      <p:pic>
        <p:nvPicPr>
          <p:cNvPr id="10" name="Picture 9"/>
          <p:cNvPicPr>
            <a:picLocks noChangeAspect="1"/>
          </p:cNvPicPr>
          <p:nvPr/>
        </p:nvPicPr>
        <p:blipFill>
          <a:blip r:embed="rId2"/>
          <a:stretch>
            <a:fillRect/>
          </a:stretch>
        </p:blipFill>
        <p:spPr>
          <a:xfrm>
            <a:off x="6562165" y="1681163"/>
            <a:ext cx="5629835" cy="4098272"/>
          </a:xfrm>
          <a:prstGeom prst="rect">
            <a:avLst/>
          </a:prstGeom>
        </p:spPr>
      </p:pic>
    </p:spTree>
    <p:extLst>
      <p:ext uri="{BB962C8B-B14F-4D97-AF65-F5344CB8AC3E}">
        <p14:creationId xmlns:p14="http://schemas.microsoft.com/office/powerpoint/2010/main" val="383270939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40</TotalTime>
  <Words>231</Words>
  <Application>Microsoft Office PowerPoint</Application>
  <PresentationFormat>Widescreen</PresentationFormat>
  <Paragraphs>29</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Corbel</vt:lpstr>
      <vt:lpstr>Gill Sans MT</vt:lpstr>
      <vt:lpstr>Parcel</vt:lpstr>
      <vt:lpstr>Inflation Station 5 stations/5 topics</vt:lpstr>
      <vt:lpstr>Answer:   1.  Based on the  Image to the left, What is Inflation? 2.  Draw  a labeled business cycle.   Place the following events on the business cycle  where they belong: 1.  Inflation Increases 2.  Inflation Decreases (Deflation) 3.  GDP Increases 4.  GDP Decreases 5.  Unemployment Increases 6.  Unemployment Decreases  </vt:lpstr>
      <vt:lpstr>PURCHASING POWER</vt:lpstr>
      <vt:lpstr>CPI AND THE MARKET BASKET OF GOODS</vt:lpstr>
      <vt:lpstr>AGGREGATE SUPPLY AND AGGREGATE DEMAND:  macroeconomic ideas that parallel supply and demand in microeconomics.  ***Total demand for goods and services within a nation combines to form aggregate demand, while the total supply of goods and services within a country is its aggregate supply.**  Answer: 1.  What do you think the word “AGGREGATE” means given the above definitions?  Using the Aggregate Demand and Aggregate Supply Graph to the left, Answer the following questions:  1.  What would happen to Price Level and Real GDP if Aggregate demand Increased? 2.  What would happen to Price Level and Real GDP if Aggregate Demand Decreased? 3.  What would happen to Price level and Real GDP if Aggregate Supply Increased? 4.  What would happen to Price level and Real GDP if Aggregate Supply Decreased?</vt:lpstr>
      <vt:lpstr>WINNERS AND LOSERS OF INFLATION 1.   CREATE A T-CHART WITH THIS INFORMATION 2.  For the 5 Scenarios—Decide who is Helped or Hurt by Unexpected Inflation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Inflation Station 5 stations/5 topics</dc:title>
  <dc:creator>Lisa Garvey</dc:creator>
  <cp:lastModifiedBy>Lisa Garvey</cp:lastModifiedBy>
  <cp:revision>3</cp:revision>
  <dcterms:created xsi:type="dcterms:W3CDTF">2019-02-11T22:12:50Z</dcterms:created>
  <dcterms:modified xsi:type="dcterms:W3CDTF">2019-02-11T22:53:35Z</dcterms:modified>
</cp:coreProperties>
</file>