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7" autoAdjust="0"/>
    <p:restoredTop sz="96253" autoAdjust="0"/>
  </p:normalViewPr>
  <p:slideViewPr>
    <p:cSldViewPr snapToGrid="0">
      <p:cViewPr varScale="1">
        <p:scale>
          <a:sx n="106" d="100"/>
          <a:sy n="106" d="100"/>
        </p:scale>
        <p:origin x="14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D78D1-AFE3-4D76-A0EA-ECDE6426578E}" type="datetimeFigureOut">
              <a:rPr lang="en-US" smtClean="0"/>
              <a:t>11/10/2017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8BCEE-0857-4228-A653-595668B5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All images of the Supreme Court and protests from Wikimedia Images.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8BCEE-0857-4228-A653-595668B5B2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Bernard MT Condensed" panose="02050806060905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2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Bernard MT Condensed" panose="02050806060905020404" pitchFamily="18" charset="0"/>
              </a:defRPr>
            </a:lvl1pPr>
            <a:lvl2pPr>
              <a:defRPr>
                <a:latin typeface="Bernard MT Condensed" panose="02050806060905020404" pitchFamily="18" charset="0"/>
              </a:defRPr>
            </a:lvl2pPr>
            <a:lvl3pPr>
              <a:defRPr>
                <a:latin typeface="Bernard MT Condensed" panose="02050806060905020404" pitchFamily="18" charset="0"/>
              </a:defRPr>
            </a:lvl3pPr>
            <a:lvl4pPr>
              <a:defRPr>
                <a:latin typeface="Bernard MT Condensed" panose="02050806060905020404" pitchFamily="18" charset="0"/>
              </a:defRPr>
            </a:lvl4pPr>
            <a:lvl5pPr>
              <a:defRPr>
                <a:latin typeface="Bernard MT Condensed" panose="020508060609050204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9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Bernard MT Condensed" panose="02050806060905020404" pitchFamily="18" charset="0"/>
              </a:defRPr>
            </a:lvl1pPr>
            <a:lvl2pPr>
              <a:defRPr>
                <a:latin typeface="Bernard MT Condensed" panose="02050806060905020404" pitchFamily="18" charset="0"/>
              </a:defRPr>
            </a:lvl2pPr>
            <a:lvl3pPr>
              <a:defRPr>
                <a:latin typeface="Bernard MT Condensed" panose="02050806060905020404" pitchFamily="18" charset="0"/>
              </a:defRPr>
            </a:lvl3pPr>
            <a:lvl4pPr>
              <a:defRPr>
                <a:latin typeface="Bernard MT Condensed" panose="02050806060905020404" pitchFamily="18" charset="0"/>
              </a:defRPr>
            </a:lvl4pPr>
            <a:lvl5pPr>
              <a:defRPr>
                <a:latin typeface="Bernard MT Condensed" panose="020508060609050204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4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  <a:lvl2pPr>
              <a:defRPr>
                <a:latin typeface="Bernard MT Condensed" panose="02050806060905020404" pitchFamily="18" charset="0"/>
              </a:defRPr>
            </a:lvl2pPr>
            <a:lvl3pPr>
              <a:defRPr>
                <a:latin typeface="Bernard MT Condensed" panose="02050806060905020404" pitchFamily="18" charset="0"/>
              </a:defRPr>
            </a:lvl3pPr>
            <a:lvl4pPr>
              <a:defRPr>
                <a:latin typeface="Bernard MT Condensed" panose="02050806060905020404" pitchFamily="18" charset="0"/>
              </a:defRPr>
            </a:lvl4pPr>
            <a:lvl5pPr>
              <a:defRPr>
                <a:latin typeface="Bernard MT Condensed" panose="020508060609050204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Bernard MT Condensed" panose="020508060609050204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0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  <a:lvl2pPr>
              <a:defRPr>
                <a:latin typeface="Bernard MT Condensed" panose="02050806060905020404" pitchFamily="18" charset="0"/>
              </a:defRPr>
            </a:lvl2pPr>
            <a:lvl3pPr>
              <a:defRPr>
                <a:latin typeface="Bernard MT Condensed" panose="02050806060905020404" pitchFamily="18" charset="0"/>
              </a:defRPr>
            </a:lvl3pPr>
            <a:lvl4pPr>
              <a:defRPr>
                <a:latin typeface="Bernard MT Condensed" panose="02050806060905020404" pitchFamily="18" charset="0"/>
              </a:defRPr>
            </a:lvl4pPr>
            <a:lvl5pPr>
              <a:defRPr>
                <a:latin typeface="Bernard MT Condensed" panose="020508060609050204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  <a:lvl2pPr>
              <a:defRPr>
                <a:latin typeface="Bernard MT Condensed" panose="02050806060905020404" pitchFamily="18" charset="0"/>
              </a:defRPr>
            </a:lvl2pPr>
            <a:lvl3pPr>
              <a:defRPr>
                <a:latin typeface="Bernard MT Condensed" panose="02050806060905020404" pitchFamily="18" charset="0"/>
              </a:defRPr>
            </a:lvl3pPr>
            <a:lvl4pPr>
              <a:defRPr>
                <a:latin typeface="Bernard MT Condensed" panose="02050806060905020404" pitchFamily="18" charset="0"/>
              </a:defRPr>
            </a:lvl4pPr>
            <a:lvl5pPr>
              <a:defRPr>
                <a:latin typeface="Bernard MT Condensed" panose="020508060609050204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5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Bernard MT Condensed" panose="020508060609050204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  <a:lvl2pPr>
              <a:defRPr>
                <a:latin typeface="Bernard MT Condensed" panose="02050806060905020404" pitchFamily="18" charset="0"/>
              </a:defRPr>
            </a:lvl2pPr>
            <a:lvl3pPr>
              <a:defRPr>
                <a:latin typeface="Bernard MT Condensed" panose="02050806060905020404" pitchFamily="18" charset="0"/>
              </a:defRPr>
            </a:lvl3pPr>
            <a:lvl4pPr>
              <a:defRPr>
                <a:latin typeface="Bernard MT Condensed" panose="02050806060905020404" pitchFamily="18" charset="0"/>
              </a:defRPr>
            </a:lvl4pPr>
            <a:lvl5pPr>
              <a:defRPr>
                <a:latin typeface="Bernard MT Condensed" panose="020508060609050204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Bernard MT Condensed" panose="020508060609050204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  <a:lvl2pPr>
              <a:defRPr>
                <a:latin typeface="Bernard MT Condensed" panose="02050806060905020404" pitchFamily="18" charset="0"/>
              </a:defRPr>
            </a:lvl2pPr>
            <a:lvl3pPr>
              <a:defRPr>
                <a:latin typeface="Bernard MT Condensed" panose="02050806060905020404" pitchFamily="18" charset="0"/>
              </a:defRPr>
            </a:lvl3pPr>
            <a:lvl4pPr>
              <a:defRPr>
                <a:latin typeface="Bernard MT Condensed" panose="02050806060905020404" pitchFamily="18" charset="0"/>
              </a:defRPr>
            </a:lvl4pPr>
            <a:lvl5pPr>
              <a:defRPr>
                <a:latin typeface="Bernard MT Condensed" panose="020508060609050204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0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3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0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Bernard MT Condensed" panose="02050806060905020404" pitchFamily="18" charset="0"/>
              </a:defRPr>
            </a:lvl1pPr>
            <a:lvl2pPr>
              <a:defRPr sz="2800">
                <a:latin typeface="Bernard MT Condensed" panose="02050806060905020404" pitchFamily="18" charset="0"/>
              </a:defRPr>
            </a:lvl2pPr>
            <a:lvl3pPr>
              <a:defRPr sz="2400">
                <a:latin typeface="Bernard MT Condensed" panose="02050806060905020404" pitchFamily="18" charset="0"/>
              </a:defRPr>
            </a:lvl3pPr>
            <a:lvl4pPr>
              <a:defRPr sz="2000">
                <a:latin typeface="Bernard MT Condensed" panose="02050806060905020404" pitchFamily="18" charset="0"/>
              </a:defRPr>
            </a:lvl4pPr>
            <a:lvl5pPr>
              <a:defRPr sz="2000">
                <a:latin typeface="Bernard MT Condensed" panose="020508060609050204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Bernard MT Condensed" panose="020508060609050204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0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Bernard MT Condensed" panose="020508060609050204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Bernard MT Condensed" panose="020508060609050204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0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ernard MT Condensed" panose="02050806060905020404" pitchFamily="18" charset="0"/>
              </a:defRPr>
            </a:lvl1pPr>
          </a:lstStyle>
          <a:p>
            <a:fld id="{38511D82-7260-4FB0-B7DA-763D09CC23E8}" type="datetimeFigureOut">
              <a:rPr lang="en-US" smtClean="0"/>
              <a:pPr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ernard MT Condensed" panose="020508060609050204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ernard MT Condensed" panose="02050806060905020404" pitchFamily="18" charset="0"/>
              </a:defRPr>
            </a:lvl1pPr>
          </a:lstStyle>
          <a:p>
            <a:fld id="{8D233C4D-D58A-46F3-B8EE-7B5C863328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6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rnard MT Condensed" panose="020508060609050204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62A666A-12DF-423D-A3D4-38D21C6154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2512D8-5746-4F64-AFE2-2A9FD62A1B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750"/>
            <a:ext cx="9144000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2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4423EF8-CD19-4E12-9667-A74A2BD3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2443"/>
            <a:ext cx="9144000" cy="55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0D81A-C122-4155-BAF8-555945ED5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19" y="1407658"/>
            <a:ext cx="7506565" cy="5294925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associate justices and 1 chief justice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Justices are appointed by the president &amp; serve for life (or until they retire)</a:t>
            </a:r>
          </a:p>
          <a:p>
            <a:pPr marL="274320" indent="-27432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president who has served a full term (except Carter) has appointed at least 1 justice</a:t>
            </a:r>
          </a:p>
          <a:p>
            <a:pPr marL="274320" indent="-27432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Given that justices may serve for years after the president leaves office, their appointments serve to carry on political legacies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4D733-39F3-4D8E-9C11-26C8433B7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0" y="84711"/>
            <a:ext cx="788890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0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4D1769-4CB8-4A63-B1EC-87152C4F8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10257"/>
              </p:ext>
            </p:extLst>
          </p:nvPr>
        </p:nvGraphicFramePr>
        <p:xfrm>
          <a:off x="931264" y="1407658"/>
          <a:ext cx="7262122" cy="452236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18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15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730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Bernard MT Condensed" panose="02050806060905020404" pitchFamily="18" charset="0"/>
                        </a:rPr>
                        <a:t>Name</a:t>
                      </a:r>
                      <a:endParaRPr lang="en-US" sz="16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ernard MT Condensed" panose="02050806060905020404" pitchFamily="18" charset="0"/>
                        </a:rPr>
                        <a:t>Born</a:t>
                      </a:r>
                      <a:endParaRPr lang="en-US" sz="16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Bernard MT Condensed" panose="02050806060905020404" pitchFamily="18" charset="0"/>
                        </a:rPr>
                        <a:t>Appointed</a:t>
                      </a:r>
                      <a:endParaRPr lang="en-US" sz="16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Bernard MT Condensed" panose="02050806060905020404" pitchFamily="18" charset="0"/>
                        </a:rPr>
                        <a:t>President</a:t>
                      </a:r>
                      <a:r>
                        <a:rPr lang="en-US" sz="1600" baseline="0" dirty="0">
                          <a:latin typeface="Bernard MT Condensed" panose="02050806060905020404" pitchFamily="18" charset="0"/>
                        </a:rPr>
                        <a:t> who Appointed</a:t>
                      </a:r>
                      <a:endParaRPr lang="en-US" sz="16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9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Anthony Kennedy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1936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1988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Reagan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9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Clarence Thomas, 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1948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1991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Bush, G.H.W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201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Ruth</a:t>
                      </a:r>
                      <a:r>
                        <a:rPr lang="en-US" sz="1800" baseline="0" dirty="0"/>
                        <a:t> Bader </a:t>
                      </a:r>
                      <a:r>
                        <a:rPr lang="en-US" sz="1800" dirty="0"/>
                        <a:t>Ginsburg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1933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1993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Clinton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909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Stephen Breyer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1938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1994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Clinton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115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John Roberts</a:t>
                      </a:r>
                      <a:r>
                        <a:rPr lang="en-US" sz="2000" b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en-US" sz="1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1955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2005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Bush, G. W.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582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Samuel Alito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1950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2006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Bush, G. W.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136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Sonia Sotomayor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1954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2009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Obama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62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Elena Kagan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1960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2010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Obama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67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Neil Gorsuch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1967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2017</a:t>
                      </a:r>
                      <a:endParaRPr lang="en-US" sz="1800" b="0" dirty="0"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Trump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ernard MT Condensed" panose="02050806060905020404" pitchFamily="18" charset="0"/>
                      </a:endParaRPr>
                    </a:p>
                  </a:txBody>
                  <a:tcPr marL="16863" marR="16863" marT="8433" marB="8433" anchor="ctr"/>
                </a:tc>
                <a:extLst>
                  <a:ext uri="{0D108BD9-81ED-4DB2-BD59-A6C34878D82A}">
                    <a16:rowId xmlns:a16="http://schemas.microsoft.com/office/drawing/2014/main" val="292107202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0EAE39A-3478-4BA3-991D-5A3BE5870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0" y="84711"/>
            <a:ext cx="7888908" cy="1322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9D0496-67E9-4F2B-B7AF-2186186BB117}"/>
              </a:ext>
            </a:extLst>
          </p:cNvPr>
          <p:cNvSpPr txBox="1"/>
          <p:nvPr/>
        </p:nvSpPr>
        <p:spPr>
          <a:xfrm>
            <a:off x="931264" y="6009606"/>
            <a:ext cx="725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* Chief Justice of the Supreme Court</a:t>
            </a:r>
          </a:p>
        </p:txBody>
      </p:sp>
    </p:spTree>
    <p:extLst>
      <p:ext uri="{BB962C8B-B14F-4D97-AF65-F5344CB8AC3E}">
        <p14:creationId xmlns:p14="http://schemas.microsoft.com/office/powerpoint/2010/main" val="3061348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6E84385-B2A9-4C8D-A402-C762B944A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04" y="1407658"/>
            <a:ext cx="4794376" cy="545034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dirty="0"/>
              <a:t>First African American Justice- </a:t>
            </a:r>
            <a:r>
              <a:rPr lang="en-US" altLang="en-US" dirty="0">
                <a:solidFill>
                  <a:srgbClr val="C00000"/>
                </a:solidFill>
              </a:rPr>
              <a:t>Thurgood Marshall </a:t>
            </a:r>
            <a:r>
              <a:rPr lang="en-US" altLang="en-US" dirty="0"/>
              <a:t>(appointed by Lyndon Johnson- 1967-93)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dirty="0"/>
              <a:t>First Woman Justice- 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Sandra Day O’Connor </a:t>
            </a:r>
            <a:r>
              <a:rPr lang="en-US" altLang="en-US" dirty="0"/>
              <a:t>(appointed by Ronald Reagan- served from 1981-2006)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dirty="0"/>
              <a:t>First Hispanic Justice- </a:t>
            </a:r>
            <a:r>
              <a:rPr lang="en-US" altLang="en-US" dirty="0">
                <a:solidFill>
                  <a:srgbClr val="002060"/>
                </a:solidFill>
              </a:rPr>
              <a:t>Sonia Sotomayor </a:t>
            </a:r>
            <a:r>
              <a:rPr lang="en-US" altLang="en-US" dirty="0"/>
              <a:t>(appointed by Barack Obama- 2009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225BF-BC80-4818-9DF9-D6327E7B5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20" y="84711"/>
            <a:ext cx="7888908" cy="1322947"/>
          </a:xfrm>
          <a:prstGeom prst="rect">
            <a:avLst/>
          </a:prstGeom>
        </p:spPr>
      </p:pic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7EB50941-6302-4F8C-90F8-FE47E9D6C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780" y="1581665"/>
            <a:ext cx="3638833" cy="470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andra Day O'Connor.jpg">
            <a:extLst>
              <a:ext uri="{FF2B5EF4-FFF2-40B4-BE49-F238E27FC236}">
                <a16:creationId xmlns:a16="http://schemas.microsoft.com/office/drawing/2014/main" id="{AEB2DC75-55A1-4A24-927D-A2B904CD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30" y="1658252"/>
            <a:ext cx="3046932" cy="46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upload.wikimedia.org/wikipedia/commons/thumb/1/15/Sonia_Sotomayor_in_SCOTUS_robe.jpg/614px-Sonia_Sotomayor_in_SCOTUS_robe.jpg">
            <a:extLst>
              <a:ext uri="{FF2B5EF4-FFF2-40B4-BE49-F238E27FC236}">
                <a16:creationId xmlns:a16="http://schemas.microsoft.com/office/drawing/2014/main" id="{21F64D08-E13F-4745-98A0-2C37F3470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10" y="1581665"/>
            <a:ext cx="3706572" cy="46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ED5C0-CE9F-4E33-B1D3-33EBA2E6A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582" y="2978590"/>
            <a:ext cx="5618977" cy="3708525"/>
          </a:xfrm>
          <a:prstGeom prst="rect">
            <a:avLst/>
          </a:prstGeom>
        </p:spPr>
      </p:pic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9E5FFC6-19BE-48D5-A825-672127444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65" y="1430448"/>
            <a:ext cx="8734331" cy="489489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Judicial Activism </a:t>
            </a:r>
            <a:r>
              <a:rPr lang="en-US" altLang="en-US" sz="3200" dirty="0"/>
              <a:t>- Judicial tendency to overturn previous decisions of the court, or ruling of laws as being unconstitutional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Judicial Restraint 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b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dirty="0"/>
              <a:t>Judicial tendency </a:t>
            </a:r>
            <a:br>
              <a:rPr lang="en-US" altLang="en-US" sz="3200" dirty="0"/>
            </a:br>
            <a:r>
              <a:rPr lang="en-US" altLang="en-US" sz="3200" dirty="0"/>
              <a:t>to let prior </a:t>
            </a:r>
            <a:br>
              <a:rPr lang="en-US" altLang="en-US" sz="3200" dirty="0"/>
            </a:br>
            <a:r>
              <a:rPr lang="en-US" altLang="en-US" sz="3200" dirty="0"/>
              <a:t>decisions stand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E6FC8B-B23E-4B56-BE77-8A67C415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1" y="0"/>
            <a:ext cx="8925318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thumb/1/1f/Flickr_-_USCapitol_-_Supreme_Court_of_the_United_States_%281%29.jpg/607px-Flickr_-_USCapitol_-_Supreme_Court_of_the_United_States_%281%29.jpg">
            <a:extLst>
              <a:ext uri="{FF2B5EF4-FFF2-40B4-BE49-F238E27FC236}">
                <a16:creationId xmlns:a16="http://schemas.microsoft.com/office/drawing/2014/main" id="{B03406F1-C4E5-4B77-833B-5A74D717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11" y="255906"/>
            <a:ext cx="4382219" cy="648995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C0355DF2-7358-4D40-A50D-DF61569FE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1" y="1254978"/>
            <a:ext cx="4502989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Judicial review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: may decide the Constitutionality of an act of government</a:t>
            </a:r>
          </a:p>
          <a:p>
            <a:pPr marL="800100" lvl="1" indent="-34290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Marbury v. Madison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 (1803): Chief Justice John Marshall set up this precedent </a:t>
            </a:r>
          </a:p>
          <a:p>
            <a:pPr marL="457200" indent="-45720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Both original and “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appellate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” jurisdiction</a:t>
            </a:r>
          </a:p>
          <a:p>
            <a:pPr marL="457200" indent="-45720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That is, the power to review decisions and change outcomes of decisions of lower courts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26CFD-AF55-4A76-B1B6-C6220592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1" y="-152400"/>
            <a:ext cx="8626415" cy="158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1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eep Abortion Safe, Legal &amp; Accessible (6773079251).jpg">
            <a:extLst>
              <a:ext uri="{FF2B5EF4-FFF2-40B4-BE49-F238E27FC236}">
                <a16:creationId xmlns:a16="http://schemas.microsoft.com/office/drawing/2014/main" id="{49B3C69D-FC80-44F7-B70E-18B26055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" y="69012"/>
            <a:ext cx="4882551" cy="67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FFA0AC41-D845-4E7C-9736-7CE3F5F9A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149" y="1264058"/>
            <a:ext cx="394445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Courts make public policy by interpreting the  Constitution</a:t>
            </a:r>
          </a:p>
          <a:p>
            <a:pPr marL="457200" indent="-457200" eaLnBrk="1" hangingPunct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Marbury v. Madison: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judicial review</a:t>
            </a:r>
          </a:p>
          <a:p>
            <a:pPr marL="457200" indent="-457200" eaLnBrk="1" hangingPunct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Dred Scott v. Sanford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: set stage for Civil War</a:t>
            </a:r>
          </a:p>
          <a:p>
            <a:pPr marL="457200" indent="-457200" eaLnBrk="1" hangingPunct="1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Roe v. Wade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: invalidated many state laws on abortion</a:t>
            </a:r>
            <a:endParaRPr lang="en-US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515D9-5BE6-4CBC-A6E2-BD62BFD1C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40"/>
          <a:stretch/>
        </p:blipFill>
        <p:spPr>
          <a:xfrm>
            <a:off x="1852496" y="0"/>
            <a:ext cx="7291504" cy="13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1/1f/01.ProLife.FL.Supreme.WDC.22jan06_%2890382196%29.jpg/600px-01.ProLife.FL.Supreme.WDC.22jan06_%2890382196%29.jpg">
            <a:extLst>
              <a:ext uri="{FF2B5EF4-FFF2-40B4-BE49-F238E27FC236}">
                <a16:creationId xmlns:a16="http://schemas.microsoft.com/office/drawing/2014/main" id="{DF51B2C6-B54B-4CFA-99A1-011B5A396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5"/>
          <a:stretch/>
        </p:blipFill>
        <p:spPr bwMode="auto">
          <a:xfrm>
            <a:off x="5336876" y="267419"/>
            <a:ext cx="3691339" cy="651294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1">
            <a:extLst>
              <a:ext uri="{FF2B5EF4-FFF2-40B4-BE49-F238E27FC236}">
                <a16:creationId xmlns:a16="http://schemas.microsoft.com/office/drawing/2014/main" id="{4A754A9D-35BE-484E-84F4-80A85C17F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93" y="1226503"/>
            <a:ext cx="5124091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Original jurisdiction over cases involving two or more States and all cases brought against ambassadors or other public ministers.</a:t>
            </a:r>
          </a:p>
          <a:p>
            <a:pPr marL="514350" indent="-5143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Most cases heard by the Court are appeals cases. </a:t>
            </a:r>
          </a:p>
          <a:p>
            <a:pPr marL="514350" indent="-5143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Court hears only one to two cases in which it has original jurisdiction per year.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D8C72-2D43-4A00-BE7B-FF44D4A49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6444"/>
            <a:ext cx="840711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6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8/8f/10a.SupremeCourt.WDC.25June2015_%2818536970404%29.jpg/573px-10a.SupremeCourt.WDC.25June2015_%2818536970404%29.jpg">
            <a:extLst>
              <a:ext uri="{FF2B5EF4-FFF2-40B4-BE49-F238E27FC236}">
                <a16:creationId xmlns:a16="http://schemas.microsoft.com/office/drawing/2014/main" id="{049D2B81-A594-465B-889B-56F0EC2B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55" y="276437"/>
            <a:ext cx="4123756" cy="647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3FA0F73D-4B66-4430-9112-A3544CA67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77" y="1322946"/>
            <a:ext cx="4138132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8,000 cases appealed to SC each year; only accepts a few hundred</a:t>
            </a:r>
          </a:p>
          <a:p>
            <a:pPr marL="514350" indent="-5143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“Rule of four”: at least 4/9 justices must agree to hear a case</a:t>
            </a:r>
          </a:p>
          <a:p>
            <a:pPr marL="514350" indent="-5143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If it does not accept a case, the ruling of the last court stands: “stare decisis”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F62A9-B3CE-48BA-99D7-3712AC7A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7" y="0"/>
            <a:ext cx="835834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MAG01se1803a5031.jpg                                           00000179PenyackJ HD                    B33A4082:">
            <a:extLst>
              <a:ext uri="{FF2B5EF4-FFF2-40B4-BE49-F238E27FC236}">
                <a16:creationId xmlns:a16="http://schemas.microsoft.com/office/drawing/2014/main" id="{34CB074A-22EC-43A3-844C-94B27EE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" y="1322947"/>
            <a:ext cx="9120024" cy="484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837A90-43FF-452B-AF5B-E809C0983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7" y="0"/>
            <a:ext cx="835834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8781078-2356-4679-9D4A-5D91997F7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694"/>
            <a:ext cx="9144000" cy="62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3A2EA-1905-4FB0-A0BE-9AC996FC2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551" y="1255289"/>
            <a:ext cx="4038600" cy="4433888"/>
          </a:xfrm>
        </p:spPr>
        <p:txBody>
          <a:bodyPr>
            <a:normAutofit/>
          </a:bodyPr>
          <a:lstStyle/>
          <a:p>
            <a:pPr marL="339725" indent="-339725" eaLnBrk="1" fontAlgn="auto" hangingPunct="1">
              <a:spcBef>
                <a:spcPct val="60000"/>
              </a:spcBef>
              <a:spcAft>
                <a:spcPts val="0"/>
              </a:spcAft>
              <a:buClr>
                <a:schemeClr val="tx1"/>
              </a:buClr>
              <a:buSzPct val="150000"/>
              <a:buFont typeface="Wingdings 2"/>
              <a:buNone/>
              <a:defRPr/>
            </a:pPr>
            <a:r>
              <a:rPr lang="en-US" altLang="en-US" sz="3600" b="1" u="sng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Writ of Certiorari</a:t>
            </a:r>
            <a:endParaRPr lang="en-US" altLang="en-US" sz="3600" u="sng" dirty="0">
              <a:ln>
                <a:solidFill>
                  <a:srgbClr val="0000FF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0" indent="0">
              <a:spcBef>
                <a:spcPct val="60000"/>
              </a:spcBef>
              <a:buClr>
                <a:schemeClr val="tx1"/>
              </a:buClr>
              <a:buSzPct val="150000"/>
              <a:buNone/>
              <a:defRPr/>
            </a:pP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cases reach the Court via </a:t>
            </a:r>
            <a:r>
              <a:rPr lang="en-US" altLang="en-US" sz="3200" b="1" u="sng" dirty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 of certiorari: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request that the Supreme Court order a lower court to send up a case for review.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E27D8-90D2-46CA-834D-3FAB6794F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843" y="1242495"/>
            <a:ext cx="4038600" cy="4433888"/>
          </a:xfrm>
        </p:spPr>
        <p:txBody>
          <a:bodyPr>
            <a:normAutofit/>
          </a:bodyPr>
          <a:lstStyle/>
          <a:p>
            <a:pPr marL="339725" indent="-339725">
              <a:spcBef>
                <a:spcPct val="60000"/>
              </a:spcBef>
              <a:buClr>
                <a:schemeClr val="tx1"/>
              </a:buClr>
              <a:buSzPct val="150000"/>
              <a:buNone/>
              <a:defRPr/>
            </a:pPr>
            <a:r>
              <a:rPr lang="en-US" altLang="en-US" sz="3600" b="1" u="sng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Certified Question</a:t>
            </a:r>
          </a:p>
          <a:p>
            <a:pPr marL="0" indent="0">
              <a:spcBef>
                <a:spcPct val="60000"/>
              </a:spcBef>
              <a:buClr>
                <a:schemeClr val="tx1"/>
              </a:buClr>
              <a:buSzPct val="150000"/>
              <a:buNone/>
              <a:defRPr/>
            </a:pP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Cases can reach the Court by </a:t>
            </a:r>
            <a:r>
              <a:rPr lang="en-US" altLang="en-US" sz="3200" b="1" u="sng" dirty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</a:t>
            </a:r>
            <a:r>
              <a:rPr lang="en-US" alt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a lower court asks the Supreme Court for an opinion on a question of law.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6D8AB-E3B1-40C7-8CA5-FD5E9997A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4" y="-80452"/>
            <a:ext cx="8358340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F67BBE71-F12D-4175-8C82-CC57AE75B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8" y="589309"/>
            <a:ext cx="8689854" cy="618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679531E8-A495-4F5B-9FD3-08B603B6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83" y="1411296"/>
            <a:ext cx="8626479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Oral Arguments</a:t>
            </a:r>
            <a:endParaRPr lang="en-US" altLang="en-US" sz="3200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625475" lvl="1" indent="-288925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Once the Supreme Court accepts a case, it sets a date for when lawyers on both sides will present oral arguments.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Briefs</a:t>
            </a:r>
            <a:endParaRPr lang="en-US" altLang="en-US" sz="32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625475" lvl="1" indent="-3365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Written documents are filed with the Court before oral arguments begin.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The Court in Conference</a:t>
            </a:r>
          </a:p>
          <a:p>
            <a:pPr marL="625475" lvl="1" indent="-336550" eaLnBrk="1" hangingPunct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The Chief Justice presides over a closed-door conference in which justices present their views on the case at hand.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5918E2-4581-49D7-9904-B1D29DE96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475" y="0"/>
            <a:ext cx="6980525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id="{FFF36A95-45A0-40FC-9E4A-01DEBF7CC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22947"/>
            <a:ext cx="8305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Bernard MT Condensed" panose="02050806060905020404" pitchFamily="18" charset="0"/>
              </a:rPr>
              <a:t>Once the Court finishes its conference, it reaches a decision and an opinion is written</a:t>
            </a:r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1D1DB7E4-4171-47E5-AB4D-487DE9279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52529"/>
              </p:ext>
            </p:extLst>
          </p:nvPr>
        </p:nvGraphicFramePr>
        <p:xfrm>
          <a:off x="267077" y="2396904"/>
          <a:ext cx="8632479" cy="427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8765856" imgH="4199829" progId="Word.Document.8">
                  <p:embed/>
                </p:oleObj>
              </mc:Choice>
              <mc:Fallback>
                <p:oleObj name="Document" r:id="rId3" imgW="8765856" imgH="4199829" progId="Word.Document.8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1D1DB7E4-4171-47E5-AB4D-487DE9279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077" y="2396904"/>
                        <a:ext cx="8632479" cy="42754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CE5D452-6753-49A7-8F3C-D20BEDCCE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1" y="0"/>
            <a:ext cx="788890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2551</TotalTime>
  <Words>532</Words>
  <Application>Microsoft Office PowerPoint</Application>
  <PresentationFormat>On-screen Show (4:3)</PresentationFormat>
  <Paragraphs>77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Bernard MT Condensed</vt:lpstr>
      <vt:lpstr>Calibri</vt:lpstr>
      <vt:lpstr>Calibri Light</vt:lpstr>
      <vt:lpstr>Impact</vt:lpstr>
      <vt:lpstr>Wingdings 2</vt:lpstr>
      <vt:lpstr>Office Theme</vt:lpstr>
      <vt:lpstr>Microsoft Word 97 - 2003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Supreme Ct</dc:title>
  <dc:creator>Luke Rosa</dc:creator>
  <cp:lastModifiedBy>Luke Rosa</cp:lastModifiedBy>
  <cp:revision>19</cp:revision>
  <dcterms:created xsi:type="dcterms:W3CDTF">2017-11-08T14:34:39Z</dcterms:created>
  <dcterms:modified xsi:type="dcterms:W3CDTF">2017-11-11T12:13:51Z</dcterms:modified>
</cp:coreProperties>
</file>