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74" r:id="rId5"/>
    <p:sldId id="261" r:id="rId6"/>
    <p:sldId id="275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5550" autoAdjust="0"/>
  </p:normalViewPr>
  <p:slideViewPr>
    <p:cSldViewPr snapToGrid="0">
      <p:cViewPr>
        <p:scale>
          <a:sx n="60" d="100"/>
          <a:sy n="60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D2F9B-BF7F-4BF1-9BBC-28DCAC53484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26B3-0C59-4BCB-BE48-515E902ED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4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Fifth Prince William County Courthouse, Manassas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F26B3-0C59-4BCB-BE48-515E902ED0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3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1A6-592F-48D8-8EC1-37563C9E2B3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BE6C-5A3A-4915-8F11-3C2A7EF8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6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1A6-592F-48D8-8EC1-37563C9E2B3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BE6C-5A3A-4915-8F11-3C2A7EF8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1A6-592F-48D8-8EC1-37563C9E2B3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BE6C-5A3A-4915-8F11-3C2A7EF8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3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3080C-B70E-4BBE-81F3-DBDDF5C2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5090B-5699-4E56-962C-8D8D88F4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D0EFD-123C-49A8-A4CD-3BC44401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EDD552-32A4-40CE-8C94-955F60EA9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83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1A6-592F-48D8-8EC1-37563C9E2B3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BE6C-5A3A-4915-8F11-3C2A7EF8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4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1A6-592F-48D8-8EC1-37563C9E2B3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BE6C-5A3A-4915-8F11-3C2A7EF8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6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1A6-592F-48D8-8EC1-37563C9E2B3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BE6C-5A3A-4915-8F11-3C2A7EF8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2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1A6-592F-48D8-8EC1-37563C9E2B3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BE6C-5A3A-4915-8F11-3C2A7EF8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2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1A6-592F-48D8-8EC1-37563C9E2B3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BE6C-5A3A-4915-8F11-3C2A7EF8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1A6-592F-48D8-8EC1-37563C9E2B3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BE6C-5A3A-4915-8F11-3C2A7EF8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6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1A6-592F-48D8-8EC1-37563C9E2B3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BE6C-5A3A-4915-8F11-3C2A7EF8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1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1A6-592F-48D8-8EC1-37563C9E2B3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BE6C-5A3A-4915-8F11-3C2A7EF8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0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21A6-592F-48D8-8EC1-37563C9E2B3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3BE6C-5A3A-4915-8F11-3C2A7EF8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11B649A-24B0-4D90-9D00-A1733FD3E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833"/>
          <a:stretch/>
        </p:blipFill>
        <p:spPr bwMode="auto">
          <a:xfrm>
            <a:off x="-56795" y="0"/>
            <a:ext cx="920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2427B-A982-483A-9248-3F271AFA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98" y="2056491"/>
            <a:ext cx="9144000" cy="2745018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3208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2E5A8A5C-37F3-42B0-928A-365DAC78F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4" y="1114929"/>
            <a:ext cx="8114443" cy="523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9D2606CA-A445-466D-9D9C-75F028258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286" y="296839"/>
            <a:ext cx="8153400" cy="990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defRPr/>
            </a:pPr>
            <a:r>
              <a:rPr lang="en-US" altLang="en-US" sz="6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n-ea"/>
                <a:cs typeface="+mn-cs"/>
              </a:rPr>
              <a:t>Appellate Jurisdiction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CE1059B-07EA-4470-A120-1DC166617C9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44286" y="1287439"/>
            <a:ext cx="6565947" cy="537380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hear a case on appeal (or for a 2nd time).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the defendant can appeal a case in a criminal case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prosecution retrying a case is known as double jeopardy, and is prohibited by the constitution.</a:t>
            </a:r>
          </a:p>
        </p:txBody>
      </p:sp>
    </p:spTree>
    <p:extLst>
      <p:ext uri="{BB962C8B-B14F-4D97-AF65-F5344CB8AC3E}">
        <p14:creationId xmlns:p14="http://schemas.microsoft.com/office/powerpoint/2010/main" val="13176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C907358-8F20-40B3-A844-4B7D86CDC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3"/>
          <a:stretch/>
        </p:blipFill>
        <p:spPr bwMode="auto">
          <a:xfrm>
            <a:off x="0" y="536019"/>
            <a:ext cx="9144000" cy="632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585F-0227-4BDF-A38D-75DD617C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98842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n-ea"/>
                <a:cs typeface="+mn-cs"/>
              </a:rPr>
              <a:t>Supreme Court Original Jurisdiction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E5F5C22-20B0-4499-8BC6-0349C626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38" y="990600"/>
            <a:ext cx="7412108" cy="5867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4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Affecting ambassadors and other public ministers and consuls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4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Disputes between the states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4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that took place at sea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4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Controversies to which the US is a party</a:t>
            </a:r>
          </a:p>
        </p:txBody>
      </p:sp>
    </p:spTree>
    <p:extLst>
      <p:ext uri="{BB962C8B-B14F-4D97-AF65-F5344CB8AC3E}">
        <p14:creationId xmlns:p14="http://schemas.microsoft.com/office/powerpoint/2010/main" val="38500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D172D41-ABDB-4D7C-86E1-9F79E0678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" y="-10235"/>
            <a:ext cx="9143240" cy="68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itle 1">
            <a:extLst>
              <a:ext uri="{FF2B5EF4-FFF2-40B4-BE49-F238E27FC236}">
                <a16:creationId xmlns:a16="http://schemas.microsoft.com/office/drawing/2014/main" id="{D21D74B2-91AC-4003-BEF8-37EA5BE6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90" y="174009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n-ea"/>
                <a:cs typeface="+mn-cs"/>
              </a:rPr>
              <a:t>Cases That Can be Appealed 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E9A3BA9-46BB-4ABE-AC23-8DDCEE722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68" y="1348853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Criminal: only by the defendant.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Government/Prosecution can never appeal a decision.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cases can be appealed by either party, plaintiff or defendant</a:t>
            </a:r>
            <a:endParaRPr lang="en-US" alt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3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819675D-6183-4A49-9E3E-143C422DE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r="49552"/>
          <a:stretch/>
        </p:blipFill>
        <p:spPr bwMode="auto">
          <a:xfrm flipH="1">
            <a:off x="5336275" y="0"/>
            <a:ext cx="3671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F0FBEE66-3C0F-4BC4-A0FE-75ECF1A2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8" y="10577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n-ea"/>
                <a:cs typeface="+mn-cs"/>
              </a:rPr>
              <a:t>Reasons for Appeal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CCDDDB3-8A47-404A-8D3C-DE74661EA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95" y="1259574"/>
            <a:ext cx="5146580" cy="543522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200" dirty="0"/>
              <a:t>Rights have been violated during the trial.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800" dirty="0"/>
              <a:t>Ex. You did not receive proper counsel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800" dirty="0"/>
              <a:t>The Jury was biased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800" dirty="0"/>
              <a:t>The evidence that was used against you was unconstitutionally found.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200" dirty="0"/>
              <a:t>Constitutionality of the law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200" dirty="0"/>
              <a:t>Discovery of new evidence</a:t>
            </a:r>
          </a:p>
        </p:txBody>
      </p:sp>
    </p:spTree>
    <p:extLst>
      <p:ext uri="{BB962C8B-B14F-4D97-AF65-F5344CB8AC3E}">
        <p14:creationId xmlns:p14="http://schemas.microsoft.com/office/powerpoint/2010/main" val="13776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EE0FD16-6532-4E59-ABE5-F115104B2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0775"/>
            <a:ext cx="91440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CDC01E2F-2984-45BC-91C8-4BC34D21B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929" y="0"/>
            <a:ext cx="3252716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n-ea"/>
                <a:cs typeface="+mn-cs"/>
              </a:rPr>
              <a:t>Appeals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D611812-A3AA-4AB8-8972-C156ECC096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7933" y="1371599"/>
            <a:ext cx="7889780" cy="5111087"/>
          </a:xfrm>
        </p:spPr>
        <p:txBody>
          <a:bodyPr>
            <a:normAutofit/>
          </a:bodyPr>
          <a:lstStyle/>
          <a:p>
            <a:pPr marL="72390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2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the case has been heard in appellate courts, the loser can make an appeal to the Supreme Court. </a:t>
            </a:r>
          </a:p>
          <a:p>
            <a:pPr marL="72390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2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Supreme Court gets on average, over 7,000 petitions a year</a:t>
            </a:r>
          </a:p>
          <a:p>
            <a:pPr marL="72390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2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Justices vote on which ones they want to hear</a:t>
            </a:r>
          </a:p>
          <a:p>
            <a:pPr marL="72390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2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hear less than 100 cases a year. </a:t>
            </a:r>
          </a:p>
        </p:txBody>
      </p:sp>
    </p:spTree>
    <p:extLst>
      <p:ext uri="{BB962C8B-B14F-4D97-AF65-F5344CB8AC3E}">
        <p14:creationId xmlns:p14="http://schemas.microsoft.com/office/powerpoint/2010/main" val="78263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F35B653-9A3E-420A-818E-BB57E14F9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913DA485-F549-44EC-B7B8-14456AA5B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Differences Between Criminal and Civil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C7757AE-ED17-4870-B288-5833D92FDD2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98877" y="1295401"/>
            <a:ext cx="8153400" cy="5114499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en-US" sz="54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</a:t>
            </a:r>
            <a:r>
              <a:rPr lang="en-US" altLang="en-US" sz="5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you’ve committed a crime</a:t>
            </a:r>
            <a:r>
              <a:rPr lang="en-US" altLang="en-US" sz="5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en-US" sz="54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</a:t>
            </a:r>
            <a:r>
              <a:rPr lang="en-US" altLang="en-US" sz="5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You have somehow caused harm, or violated someone’s rights</a:t>
            </a:r>
          </a:p>
        </p:txBody>
      </p:sp>
    </p:spTree>
    <p:extLst>
      <p:ext uri="{BB962C8B-B14F-4D97-AF65-F5344CB8AC3E}">
        <p14:creationId xmlns:p14="http://schemas.microsoft.com/office/powerpoint/2010/main" val="7361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C0DE4BB-A863-4E10-9B0F-41228A3C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0C7ECA05-9664-4A74-9A6B-900F700921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2718"/>
            <a:ext cx="9144000" cy="92463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9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Involved Parties</a:t>
            </a:r>
          </a:p>
          <a:p>
            <a:pPr eaLnBrk="1" hangingPunct="1"/>
            <a:endParaRPr lang="en-US" altLang="en-US" sz="2800" b="1" dirty="0">
              <a:latin typeface="Engravers MT" panose="02090707080505020304" pitchFamily="18" charset="0"/>
            </a:endParaRPr>
          </a:p>
        </p:txBody>
      </p:sp>
      <p:graphicFrame>
        <p:nvGraphicFramePr>
          <p:cNvPr id="6148" name="Group 4">
            <a:extLst>
              <a:ext uri="{FF2B5EF4-FFF2-40B4-BE49-F238E27FC236}">
                <a16:creationId xmlns:a16="http://schemas.microsoft.com/office/drawing/2014/main" id="{FC8BF9DB-5B5F-4F2C-943A-88C4B4EDC6C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9415759"/>
              </p:ext>
            </p:extLst>
          </p:nvPr>
        </p:nvGraphicFramePr>
        <p:xfrm>
          <a:off x="495300" y="1364776"/>
          <a:ext cx="4076700" cy="4940490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nard MT Condensed" panose="02050806060905020404" pitchFamily="18" charset="0"/>
                        </a:rPr>
                        <a:t>Criminal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6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Only the Government - or State - can bring a case against someone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They are the “prosecution.”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id="{19B27C34-ABD1-42D5-B734-750838992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177572"/>
              </p:ext>
            </p:extLst>
          </p:nvPr>
        </p:nvGraphicFramePr>
        <p:xfrm>
          <a:off x="4701085" y="1364776"/>
          <a:ext cx="4076700" cy="4940490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nard MT Condensed" panose="02050806060905020404" pitchFamily="18" charset="0"/>
                        </a:rPr>
                        <a:t>Civil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6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individual or organization that believes they have been wronged, denied civil rights, or have been damaged can bring a case, and become the “plaintiff 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57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12AAD08-ADD9-41C7-B88C-2747D37C3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0C7ECA05-9664-4A74-9A6B-900F700921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5910"/>
            <a:ext cx="9144000" cy="10099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70000"/>
              </a:lnSpc>
              <a:spcBef>
                <a:spcPct val="0"/>
              </a:spcBef>
              <a:buNone/>
              <a:defRPr/>
            </a:pPr>
            <a:r>
              <a:rPr lang="en-US" altLang="en-US" sz="9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Burden of Proof</a:t>
            </a:r>
          </a:p>
          <a:p>
            <a:pPr eaLnBrk="1" hangingPunct="1"/>
            <a:endParaRPr lang="en-US" altLang="en-US" sz="2800" b="1" dirty="0">
              <a:latin typeface="Engravers MT" panose="02090707080505020304" pitchFamily="18" charset="0"/>
            </a:endParaRPr>
          </a:p>
        </p:txBody>
      </p:sp>
      <p:graphicFrame>
        <p:nvGraphicFramePr>
          <p:cNvPr id="6148" name="Group 4">
            <a:extLst>
              <a:ext uri="{FF2B5EF4-FFF2-40B4-BE49-F238E27FC236}">
                <a16:creationId xmlns:a16="http://schemas.microsoft.com/office/drawing/2014/main" id="{FC8BF9DB-5B5F-4F2C-943A-88C4B4EDC6C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9963653"/>
              </p:ext>
            </p:extLst>
          </p:nvPr>
        </p:nvGraphicFramePr>
        <p:xfrm>
          <a:off x="495300" y="1651382"/>
          <a:ext cx="4076700" cy="4940490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nard MT Condensed" panose="02050806060905020404" pitchFamily="18" charset="0"/>
                        </a:rPr>
                        <a:t>Criminal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6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Much Higher: “beyond a reasonable doubt”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About 98% likelihood of guilt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Always on the 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id="{19B27C34-ABD1-42D5-B734-750838992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450890"/>
              </p:ext>
            </p:extLst>
          </p:nvPr>
        </p:nvGraphicFramePr>
        <p:xfrm>
          <a:off x="4701085" y="1651382"/>
          <a:ext cx="4076700" cy="4940490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nard MT Condensed" panose="02050806060905020404" pitchFamily="18" charset="0"/>
                        </a:rPr>
                        <a:t>Civil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6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Lower: probably guilty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 than 50% likelihood of guilt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Mostly on the plaintiff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2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6FECDF2-88C3-484F-8064-4B25CC492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5363"/>
            <a:ext cx="9144000" cy="6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5609DBB7-8D5B-4578-9F3F-16903E1302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5911"/>
            <a:ext cx="9144000" cy="7369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70000"/>
              </a:lnSpc>
              <a:spcBef>
                <a:spcPct val="0"/>
              </a:spcBef>
              <a:buNone/>
              <a:defRPr/>
            </a:pPr>
            <a:r>
              <a:rPr lang="en-US" altLang="en-US" sz="9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Punishment</a:t>
            </a:r>
          </a:p>
          <a:p>
            <a:pPr eaLnBrk="1" hangingPunct="1"/>
            <a:endParaRPr lang="en-US" altLang="en-US" sz="2800" b="1" dirty="0">
              <a:latin typeface="Engravers MT" panose="02090707080505020304" pitchFamily="18" charset="0"/>
            </a:endParaRPr>
          </a:p>
        </p:txBody>
      </p:sp>
      <p:graphicFrame>
        <p:nvGraphicFramePr>
          <p:cNvPr id="11" name="Group 4">
            <a:extLst>
              <a:ext uri="{FF2B5EF4-FFF2-40B4-BE49-F238E27FC236}">
                <a16:creationId xmlns:a16="http://schemas.microsoft.com/office/drawing/2014/main" id="{3B9F2FB1-F157-4452-B62E-D1AA09C3D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305143"/>
              </p:ext>
            </p:extLst>
          </p:nvPr>
        </p:nvGraphicFramePr>
        <p:xfrm>
          <a:off x="358822" y="1349110"/>
          <a:ext cx="4076700" cy="4940490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nard MT Condensed" panose="02050806060905020404" pitchFamily="18" charset="0"/>
                        </a:rPr>
                        <a:t>Criminal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6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Includes fines, incarceration, and even execution 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Depends on misdemeanor, or felony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">
            <a:extLst>
              <a:ext uri="{FF2B5EF4-FFF2-40B4-BE49-F238E27FC236}">
                <a16:creationId xmlns:a16="http://schemas.microsoft.com/office/drawing/2014/main" id="{04317CE5-047C-4077-8BC3-FA5AFB78A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1558"/>
              </p:ext>
            </p:extLst>
          </p:nvPr>
        </p:nvGraphicFramePr>
        <p:xfrm>
          <a:off x="4572000" y="1381515"/>
          <a:ext cx="4076700" cy="4875680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nard MT Condensed" panose="02050806060905020404" pitchFamily="18" charset="0"/>
                        </a:rPr>
                        <a:t>Civil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6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Never can result in jail time. 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Only fines or some sort of legal action.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3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A768196-19C9-4578-A86D-8583B3053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/>
          <a:stretch/>
        </p:blipFill>
        <p:spPr bwMode="auto">
          <a:xfrm>
            <a:off x="0" y="-28149"/>
            <a:ext cx="9144000" cy="68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5609DBB7-8D5B-4578-9F3F-16903E1302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5911"/>
            <a:ext cx="9144000" cy="7369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70000"/>
              </a:lnSpc>
              <a:spcBef>
                <a:spcPct val="0"/>
              </a:spcBef>
              <a:buNone/>
              <a:defRPr/>
            </a:pPr>
            <a:r>
              <a:rPr lang="en-US" altLang="en-US" sz="9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Punishments</a:t>
            </a:r>
          </a:p>
          <a:p>
            <a:pPr eaLnBrk="1" hangingPunct="1"/>
            <a:endParaRPr lang="en-US" altLang="en-US" sz="2800" b="1" dirty="0">
              <a:latin typeface="Engravers MT" panose="02090707080505020304" pitchFamily="18" charset="0"/>
            </a:endParaRPr>
          </a:p>
        </p:txBody>
      </p:sp>
      <p:graphicFrame>
        <p:nvGraphicFramePr>
          <p:cNvPr id="11" name="Group 4">
            <a:extLst>
              <a:ext uri="{FF2B5EF4-FFF2-40B4-BE49-F238E27FC236}">
                <a16:creationId xmlns:a16="http://schemas.microsoft.com/office/drawing/2014/main" id="{3B9F2FB1-F157-4452-B62E-D1AA09C3D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857791"/>
              </p:ext>
            </p:extLst>
          </p:nvPr>
        </p:nvGraphicFramePr>
        <p:xfrm>
          <a:off x="358822" y="1349110"/>
          <a:ext cx="4076700" cy="4940490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nard MT Condensed" panose="02050806060905020404" pitchFamily="18" charset="0"/>
                        </a:rPr>
                        <a:t>Felony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1:Life/Death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2: Min 4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yrs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Max 10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3: Min 2.5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yrs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Max 7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4: Min 1.5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yrs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-Max 3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5: Min 9 months-Max 2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6: Min 6 months- Max 1.5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">
            <a:extLst>
              <a:ext uri="{FF2B5EF4-FFF2-40B4-BE49-F238E27FC236}">
                <a16:creationId xmlns:a16="http://schemas.microsoft.com/office/drawing/2014/main" id="{04317CE5-047C-4077-8BC3-FA5AFB78A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229072"/>
              </p:ext>
            </p:extLst>
          </p:nvPr>
        </p:nvGraphicFramePr>
        <p:xfrm>
          <a:off x="4572000" y="1381515"/>
          <a:ext cx="4076700" cy="4875680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nard MT Condensed" panose="02050806060905020404" pitchFamily="18" charset="0"/>
                        </a:rPr>
                        <a:t>Misdemeanor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Class 1: 6 months.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Class 2: 4 months.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Class 3: 30 days.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Felonies may not exceed a fine of: $150,000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Class 1 misdemeanors may not exceed $2,500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12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E2507242-1353-40FA-81EB-8E86891E7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5736"/>
            <a:ext cx="9144000" cy="69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0FBDC601-6F1A-480A-8579-5B5FD5E23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defRPr/>
            </a:pPr>
            <a:r>
              <a:rPr lang="en-US" altLang="en-US" sz="6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n-ea"/>
                <a:cs typeface="+mn-cs"/>
              </a:rPr>
              <a:t>Federal Jurisdiction: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CF9F29D-7A8E-4D49-88C5-A6E4363EDEF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5300" y="1371600"/>
            <a:ext cx="8153400" cy="449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 that arise under a federal law (called “federal question” cases):</a:t>
            </a:r>
          </a:p>
          <a:p>
            <a:pPr eaLnBrk="1" hangingPunct="1"/>
            <a:r>
              <a:rPr lang="en-US" alt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a civil rights organization sues a restaurant chain for a policy of discouraging minorities from eating there</a:t>
            </a:r>
          </a:p>
        </p:txBody>
      </p:sp>
    </p:spTree>
    <p:extLst>
      <p:ext uri="{BB962C8B-B14F-4D97-AF65-F5344CB8AC3E}">
        <p14:creationId xmlns:p14="http://schemas.microsoft.com/office/powerpoint/2010/main" val="30743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086E7CF-6C06-4514-A7AF-910C114E9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364" y="160360"/>
            <a:ext cx="4228011" cy="656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C3985BF8-158D-436B-86E3-98A3F6B89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069" y="160360"/>
            <a:ext cx="8192969" cy="1127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sz="6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n-ea"/>
                <a:cs typeface="+mn-cs"/>
              </a:rPr>
              <a:t>State Court Jurisdiction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DF005EC-7D68-48F6-B407-A95E2DF14FD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-256674" y="1287439"/>
            <a:ext cx="4790364" cy="530443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000" dirty="0"/>
              <a:t>Mostly deal with State laws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000" dirty="0"/>
              <a:t>Hear cases involving events that took place in the state where the court sits or if defendants reside in or are served with a summons &amp; complaint in that state. </a:t>
            </a:r>
          </a:p>
        </p:txBody>
      </p:sp>
    </p:spTree>
    <p:extLst>
      <p:ext uri="{BB962C8B-B14F-4D97-AF65-F5344CB8AC3E}">
        <p14:creationId xmlns:p14="http://schemas.microsoft.com/office/powerpoint/2010/main" val="28892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54E4DD7-C221-4208-B5EF-503019C24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64" y="126243"/>
            <a:ext cx="430911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24B51873-7D55-49F6-9F8A-6BB69E992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4098" y="71651"/>
            <a:ext cx="7202606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altLang="en-US" sz="6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n-ea"/>
                <a:cs typeface="+mn-cs"/>
              </a:rPr>
              <a:t>Concurrent Jurisdiction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A6E7DAF-3F31-4C5B-AF01-9D916AF1374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67533" y="1487606"/>
            <a:ext cx="4098641" cy="488589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500" dirty="0"/>
              <a:t>Many state cases can go in either federal or state.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500" dirty="0"/>
              <a:t>If a case can be heard in either, it is said to have concurrent jurisdiction.  </a:t>
            </a:r>
          </a:p>
        </p:txBody>
      </p:sp>
    </p:spTree>
    <p:extLst>
      <p:ext uri="{BB962C8B-B14F-4D97-AF65-F5344CB8AC3E}">
        <p14:creationId xmlns:p14="http://schemas.microsoft.com/office/powerpoint/2010/main" val="231849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1306</TotalTime>
  <Words>567</Words>
  <Application>Microsoft Office PowerPoint</Application>
  <PresentationFormat>On-screen Show (4:3)</PresentationFormat>
  <Paragraphs>78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Bernard MT Condensed</vt:lpstr>
      <vt:lpstr>Calibri</vt:lpstr>
      <vt:lpstr>Calibri Light</vt:lpstr>
      <vt:lpstr>Engravers MT</vt:lpstr>
      <vt:lpstr>Office Theme</vt:lpstr>
      <vt:lpstr>PowerPoint Presentation</vt:lpstr>
      <vt:lpstr>Differences Between Criminal and Civil</vt:lpstr>
      <vt:lpstr>PowerPoint Presentation</vt:lpstr>
      <vt:lpstr>PowerPoint Presentation</vt:lpstr>
      <vt:lpstr>PowerPoint Presentation</vt:lpstr>
      <vt:lpstr>PowerPoint Presentation</vt:lpstr>
      <vt:lpstr>Federal Jurisdiction: </vt:lpstr>
      <vt:lpstr>State Court Jurisdiction </vt:lpstr>
      <vt:lpstr>Concurrent Jurisdiction</vt:lpstr>
      <vt:lpstr>Appellate Jurisdiction</vt:lpstr>
      <vt:lpstr>Supreme Court Original Jurisdiction</vt:lpstr>
      <vt:lpstr>Cases That Can be Appealed </vt:lpstr>
      <vt:lpstr>Reasons for Appeal</vt:lpstr>
      <vt:lpstr>Appeals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our Judicial System</dc:title>
  <dc:creator>Luke Rosa</dc:creator>
  <cp:lastModifiedBy>Luke Rosa</cp:lastModifiedBy>
  <cp:revision>16</cp:revision>
  <dcterms:created xsi:type="dcterms:W3CDTF">2017-11-08T14:34:00Z</dcterms:created>
  <dcterms:modified xsi:type="dcterms:W3CDTF">2017-11-09T17:25:11Z</dcterms:modified>
</cp:coreProperties>
</file>